
<file path=[Content_Types].xml><?xml version="1.0" encoding="utf-8"?>
<Types xmlns="http://schemas.openxmlformats.org/package/2006/content-types">
  <Override PartName="/ppt/slides/slide14.xml" ContentType="application/vnd.openxmlformats-officedocument.presentationml.slide+xml"/>
  <Override PartName="/ppt/slideMasters/slideMaster6.xml" ContentType="application/vnd.openxmlformats-officedocument.presentationml.slideMaster+xml"/>
  <Override PartName="/ppt/slideLayouts/slideLayout8.xml" ContentType="application/vnd.openxmlformats-officedocument.presentationml.slideLayout+xml"/>
  <Override PartName="/ppt/theme/theme8.xml" ContentType="application/vnd.openxmlformats-officedocument.theme+xml"/>
  <Default Extension="bin" ContentType="application/vnd.openxmlformats-officedocument.presentationml.printerSettings"/>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36.xml" ContentType="application/vnd.openxmlformats-officedocument.presentationml.slideLayout+xml"/>
  <Override PartName="/ppt/slideLayouts/slideLayout55.xml" ContentType="application/vnd.openxmlformats-officedocument.presentationml.slideLayout+xml"/>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ppt/slideLayouts/slideLayout24.xml" ContentType="application/vnd.openxmlformats-officedocument.presentationml.slideLayout+xml"/>
  <Override PartName="/ppt/slideLayouts/slideLayout43.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diagrams/quickStyle1.xml" ContentType="application/vnd.openxmlformats-officedocument.drawingml.diagramStyle+xml"/>
  <Override PartName="/ppt/slides/slide7.xml" ContentType="application/vnd.openxmlformats-officedocument.presentationml.slide+xml"/>
  <Override PartName="/ppt/slideLayouts/slideLayout5.xml" ContentType="application/vnd.openxmlformats-officedocument.presentationml.slideLayout+xml"/>
  <Override PartName="/ppt/slides/slide11.xml" ContentType="application/vnd.openxmlformats-officedocument.presentationml.slide+xml"/>
  <Override PartName="/ppt/slideMasters/slideMaster3.xml" ContentType="application/vnd.openxmlformats-officedocument.presentationml.slideMaster+xml"/>
  <Override PartName="/ppt/theme/theme5.xml" ContentType="application/vnd.openxmlformats-officedocument.theme+xml"/>
  <Override PartName="/ppt/slideLayouts/slideLayout28.xml" ContentType="application/vnd.openxmlformats-officedocument.presentationml.slideLayout+xml"/>
  <Override PartName="/ppt/slideLayouts/slideLayout47.xml" ContentType="application/vnd.openxmlformats-officedocument.presentationml.slideLayout+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slideLayouts/slideLayout33.xml" ContentType="application/vnd.openxmlformats-officedocument.presentationml.slideLayout+xml"/>
  <Override PartName="/ppt/slideLayouts/slideLayout52.xml" ContentType="application/vnd.openxmlformats-officedocument.presentationml.slideLayout+xml"/>
  <Override PartName="/ppt/slideMasters/slideMaster7.xml" ContentType="application/vnd.openxmlformats-officedocument.presentationml.slideMaster+xml"/>
  <Override PartName="/ppt/slideLayouts/slideLayout9.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40.xml" ContentType="application/vnd.openxmlformats-officedocument.presentationml.slideLayout+xml"/>
  <Override PartName="/ppt/presProps.xml" ContentType="application/vnd.openxmlformats-officedocument.presentationml.presProps+xml"/>
  <Override PartName="/ppt/slideLayouts/slideLayout56.xml" ContentType="application/vnd.openxmlformats-officedocument.presentationml.slideLayout+xml"/>
  <Override PartName="/ppt/slideLayouts/slideLayout37.xml" ContentType="application/vnd.openxmlformats-officedocument.presentationml.slideLayout+xml"/>
  <Override PartName="/ppt/slideLayouts/slideLayout18.xml" ContentType="application/vnd.openxmlformats-officedocument.presentationml.slideLayout+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44.xml" ContentType="application/vnd.openxmlformats-officedocument.presentationml.slideLayout+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slides/slide8.xml" ContentType="application/vnd.openxmlformats-officedocument.presentationml.slide+xml"/>
  <Override PartName="/ppt/slides/slide12.xml" ContentType="application/vnd.openxmlformats-officedocument.presentationml.slide+xml"/>
  <Override PartName="/ppt/slideMasters/slideMaster4.xml" ContentType="application/vnd.openxmlformats-officedocument.presentationml.slideMaster+xml"/>
  <Override PartName="/ppt/slideLayouts/slideLayout6.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48.xml" ContentType="application/vnd.openxmlformats-officedocument.presentationml.slideLayout+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slideLayouts/slideLayout34.xml" ContentType="application/vnd.openxmlformats-officedocument.presentationml.slideLayout+xml"/>
  <Override PartName="/ppt/slideLayouts/slideLayout53.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Layouts/slideLayout22.xml" ContentType="application/vnd.openxmlformats-officedocument.presentationml.slideLayout+xml"/>
  <Override PartName="/ppt/slideLayouts/slideLayout41.xml" ContentType="application/vnd.openxmlformats-officedocument.presentationml.slideLayout+xml"/>
  <Override PartName="/ppt/slideLayouts/slideLayout38.xml" ContentType="application/vnd.openxmlformats-officedocument.presentationml.slideLayout+xml"/>
  <Override PartName="/ppt/slideLayouts/slideLayout57.xml" ContentType="application/vnd.openxmlformats-officedocument.presentationml.slideLayout+xml"/>
  <Override PartName="/ppt/slideLayouts/slideLayout19.xml" ContentType="application/vnd.openxmlformats-officedocument.presentationml.slideLayout+xml"/>
  <Override PartName="/ppt/diagrams/drawing1.xml" ContentType="application/vnd.ms-office.drawingml.diagramDrawing+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45.xml" ContentType="application/vnd.openxmlformats-officedocument.presentationml.slideLayout+xml"/>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slideLayouts/slideLayout50.xml" ContentType="application/vnd.openxmlformats-officedocument.presentationml.slideLayout+xml"/>
  <Override PartName="/ppt/notesSlides/notesSlide19.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diagrams/colors1.xml" ContentType="application/vnd.openxmlformats-officedocument.drawingml.diagramColors+xml"/>
  <Override PartName="/ppt/slideLayouts/slideLayout49.xml" ContentType="application/vnd.openxmlformats-officedocument.presentationml.slideLayout+xml"/>
  <Override PartName="/ppt/slideMasters/slideMaster5.xml" ContentType="application/vnd.openxmlformats-officedocument.presentationml.slideMaster+xml"/>
  <Override PartName="/ppt/notesSlides/notesSlide10.xml" ContentType="application/vnd.openxmlformats-officedocument.presentationml.notesSlide+xml"/>
  <Override PartName="/ppt/viewProps.xml" ContentType="application/vnd.openxmlformats-officedocument.presentationml.viewProps+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ppt/slideLayouts/slideLayout54.xml" ContentType="application/vnd.openxmlformats-officedocument.presentationml.slideLayout+xml"/>
  <Override PartName="/ppt/notesMasters/notesMaster1.xml" ContentType="application/vnd.openxmlformats-officedocument.presentationml.notesMaster+xml"/>
  <Override PartName="/docProps/app.xml" ContentType="application/vnd.openxmlformats-officedocument.extended-properties+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Layouts/slideLayout23.xml" ContentType="application/vnd.openxmlformats-officedocument.presentationml.slideLayout+xml"/>
  <Override PartName="/ppt/slideLayouts/slideLayout42.xml" ContentType="application/vnd.openxmlformats-officedocument.presentationml.slideLayout+xml"/>
  <Override PartName="/ppt/slideLayouts/slideLayout39.xml" ContentType="application/vnd.openxmlformats-officedocument.presentationml.slideLayout+xml"/>
  <Override PartName="/ppt/slideLayouts/slideLayout58.xml" ContentType="application/vnd.openxmlformats-officedocument.presentationml.slideLayout+xml"/>
  <Override PartName="/ppt/notesSlides/notesSlide16.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10.xml" ContentType="application/vnd.openxmlformats-officedocument.presentationml.slide+xml"/>
  <Override PartName="/ppt/theme/theme4.xml" ContentType="application/vnd.openxmlformats-officedocument.theme+xml"/>
  <Override PartName="/ppt/slideLayouts/slideLayout27.xml" ContentType="application/vnd.openxmlformats-officedocument.presentationml.slideLayout+xml"/>
  <Override PartName="/ppt/slideLayouts/slideLayout46.xml" ContentType="application/vnd.openxmlformats-officedocument.presentationml.slideLayout+xml"/>
  <Override PartName="/ppt/slideLayouts/slideLayout13.xml" ContentType="application/vnd.openxmlformats-officedocument.presentationml.slideLayout+xml"/>
  <Override PartName="/ppt/slideLayouts/slideLayout32.xml" ContentType="application/vnd.openxmlformats-officedocument.presentationml.slideLayout+xml"/>
  <Override PartName="/ppt/slideLayouts/slideLayout51.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72" r:id="rId1"/>
    <p:sldMasterId id="2147483673" r:id="rId2"/>
    <p:sldMasterId id="2147483674" r:id="rId3"/>
    <p:sldMasterId id="2147483676" r:id="rId4"/>
    <p:sldMasterId id="2147483689" r:id="rId5"/>
    <p:sldMasterId id="2147483701" r:id="rId6"/>
    <p:sldMasterId id="2147483711" r:id="rId7"/>
  </p:sldMasterIdLst>
  <p:notesMasterIdLst>
    <p:notesMasterId r:id="rId29"/>
  </p:notesMasterIdLst>
  <p:sldIdLst>
    <p:sldId id="256" r:id="rId8"/>
    <p:sldId id="257" r:id="rId9"/>
    <p:sldId id="258" r:id="rId10"/>
    <p:sldId id="259" r:id="rId11"/>
    <p:sldId id="260" r:id="rId12"/>
    <p:sldId id="261" r:id="rId13"/>
    <p:sldId id="280" r:id="rId14"/>
    <p:sldId id="281" r:id="rId15"/>
    <p:sldId id="264" r:id="rId16"/>
    <p:sldId id="278" r:id="rId17"/>
    <p:sldId id="267" r:id="rId18"/>
    <p:sldId id="268" r:id="rId19"/>
    <p:sldId id="265" r:id="rId20"/>
    <p:sldId id="271" r:id="rId21"/>
    <p:sldId id="273" r:id="rId22"/>
    <p:sldId id="279" r:id="rId23"/>
    <p:sldId id="272" r:id="rId24"/>
    <p:sldId id="270" r:id="rId25"/>
    <p:sldId id="277" r:id="rId26"/>
    <p:sldId id="274" r:id="rId27"/>
    <p:sldId id="269" r:id="rId2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userDrawn="1">
          <p15:clr>
            <a:srgbClr val="000000"/>
          </p15:clr>
        </p15:guide>
        <p15:guide id="2" pos="3840" userDrawn="1">
          <p15:clr>
            <a:srgbClr val="000000"/>
          </p15:clr>
        </p15:guide>
      </p15:sldGuideLst>
    </p:ext>
    <p:ext uri="{2D200454-40CA-4A62-9FC3-DE9A4176ACB9}">
      <p15:notesGuideLst xmlns:p15="http://schemas.microsoft.com/office/powerpoint/2012/main" xmlns:p="http://schemas.openxmlformats.org/presentationml/2006/main" xmlns:r="http://schemas.openxmlformats.org/officeDocument/2006/relationships" xmlns:a="http://schemas.openxmlformats.org/drawingml/2006/main" xmlns="">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FC827"/>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4995" autoAdjust="0"/>
    <p:restoredTop sz="80497" autoAdjust="0"/>
  </p:normalViewPr>
  <p:slideViewPr>
    <p:cSldViewPr snapToGrid="0">
      <p:cViewPr varScale="1">
        <p:scale>
          <a:sx n="94" d="100"/>
          <a:sy n="94" d="100"/>
        </p:scale>
        <p:origin x="-2808" y="-11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CF3AC3-EFD6-4DE3-B766-DA706C2DB5C2}" type="doc">
      <dgm:prSet loTypeId="urn:microsoft.com/office/officeart/2005/8/layout/default#1" loCatId="list" qsTypeId="urn:microsoft.com/office/officeart/2005/8/quickstyle/simple1" qsCatId="simple" csTypeId="urn:microsoft.com/office/officeart/2005/8/colors/accent1_2" csCatId="accent1"/>
      <dgm:spPr/>
      <dgm:t>
        <a:bodyPr/>
        <a:lstStyle/>
        <a:p>
          <a:endParaRPr lang="en-US"/>
        </a:p>
      </dgm:t>
    </dgm:pt>
    <dgm:pt modelId="{0AE48482-6504-4471-BC0C-626E31F57D7E}">
      <dgm:prSet/>
      <dgm:spPr/>
      <dgm:t>
        <a:bodyPr/>
        <a:lstStyle/>
        <a:p>
          <a:pPr rtl="0"/>
          <a:r>
            <a:rPr lang="en-US" b="0" i="0" dirty="0" smtClean="0"/>
            <a:t>Science</a:t>
          </a:r>
          <a:endParaRPr lang="en-US" dirty="0"/>
        </a:p>
      </dgm:t>
    </dgm:pt>
    <dgm:pt modelId="{3DB5C620-5051-4594-A817-D3E3691675C1}" type="parTrans" cxnId="{A751CF23-78D4-4163-8412-700F5A14DE99}">
      <dgm:prSet/>
      <dgm:spPr/>
      <dgm:t>
        <a:bodyPr/>
        <a:lstStyle/>
        <a:p>
          <a:endParaRPr lang="en-US"/>
        </a:p>
      </dgm:t>
    </dgm:pt>
    <dgm:pt modelId="{786DD93F-3E8D-4D69-BFD2-1E7932A0F494}" type="sibTrans" cxnId="{A751CF23-78D4-4163-8412-700F5A14DE99}">
      <dgm:prSet/>
      <dgm:spPr/>
      <dgm:t>
        <a:bodyPr/>
        <a:lstStyle/>
        <a:p>
          <a:endParaRPr lang="en-US"/>
        </a:p>
      </dgm:t>
    </dgm:pt>
    <dgm:pt modelId="{CE3641EC-80DB-4E7E-93DC-88AB184757A4}">
      <dgm:prSet/>
      <dgm:spPr/>
      <dgm:t>
        <a:bodyPr/>
        <a:lstStyle/>
        <a:p>
          <a:pPr rtl="0"/>
          <a:r>
            <a:rPr lang="en-US" b="0" i="0" smtClean="0"/>
            <a:t>Math </a:t>
          </a:r>
          <a:endParaRPr lang="en-US"/>
        </a:p>
      </dgm:t>
    </dgm:pt>
    <dgm:pt modelId="{917A94D6-0A34-4282-AD00-189DB17F2E2C}" type="parTrans" cxnId="{D6FA0C81-9EBC-4C8C-83C6-C9FE507C0FA9}">
      <dgm:prSet/>
      <dgm:spPr/>
      <dgm:t>
        <a:bodyPr/>
        <a:lstStyle/>
        <a:p>
          <a:endParaRPr lang="en-US"/>
        </a:p>
      </dgm:t>
    </dgm:pt>
    <dgm:pt modelId="{29680E91-F108-42CA-89B9-D30783224EB3}" type="sibTrans" cxnId="{D6FA0C81-9EBC-4C8C-83C6-C9FE507C0FA9}">
      <dgm:prSet/>
      <dgm:spPr/>
      <dgm:t>
        <a:bodyPr/>
        <a:lstStyle/>
        <a:p>
          <a:endParaRPr lang="en-US"/>
        </a:p>
      </dgm:t>
    </dgm:pt>
    <dgm:pt modelId="{490B1C45-CB5E-4805-A9DE-4FD4CB7F0384}">
      <dgm:prSet/>
      <dgm:spPr/>
      <dgm:t>
        <a:bodyPr/>
        <a:lstStyle/>
        <a:p>
          <a:pPr rtl="0"/>
          <a:r>
            <a:rPr lang="en-US" b="0" i="0" smtClean="0"/>
            <a:t>Literature</a:t>
          </a:r>
          <a:endParaRPr lang="en-US"/>
        </a:p>
      </dgm:t>
    </dgm:pt>
    <dgm:pt modelId="{6103C725-B777-4D1D-85D6-A9F69F363FE4}" type="parTrans" cxnId="{B9E870E3-8B16-4DAF-8540-264524CFC4BA}">
      <dgm:prSet/>
      <dgm:spPr/>
      <dgm:t>
        <a:bodyPr/>
        <a:lstStyle/>
        <a:p>
          <a:endParaRPr lang="en-US"/>
        </a:p>
      </dgm:t>
    </dgm:pt>
    <dgm:pt modelId="{3A5BBD4A-35D5-4EA3-8955-38BD94922978}" type="sibTrans" cxnId="{B9E870E3-8B16-4DAF-8540-264524CFC4BA}">
      <dgm:prSet/>
      <dgm:spPr/>
      <dgm:t>
        <a:bodyPr/>
        <a:lstStyle/>
        <a:p>
          <a:endParaRPr lang="en-US"/>
        </a:p>
      </dgm:t>
    </dgm:pt>
    <dgm:pt modelId="{4D2946DF-0252-4036-8072-462C68FE368B}">
      <dgm:prSet/>
      <dgm:spPr/>
      <dgm:t>
        <a:bodyPr/>
        <a:lstStyle/>
        <a:p>
          <a:pPr rtl="0"/>
          <a:r>
            <a:rPr lang="en-US" b="0" i="0" smtClean="0"/>
            <a:t>Writing</a:t>
          </a:r>
          <a:endParaRPr lang="en-US"/>
        </a:p>
      </dgm:t>
    </dgm:pt>
    <dgm:pt modelId="{4C0637BB-3B50-4E2C-992C-519899AAD470}" type="parTrans" cxnId="{E7523470-60EE-41EF-9973-C6F6324D27E5}">
      <dgm:prSet/>
      <dgm:spPr/>
      <dgm:t>
        <a:bodyPr/>
        <a:lstStyle/>
        <a:p>
          <a:endParaRPr lang="en-US"/>
        </a:p>
      </dgm:t>
    </dgm:pt>
    <dgm:pt modelId="{4070B7F4-6C46-4C5F-BD76-4C3B96A01CBD}" type="sibTrans" cxnId="{E7523470-60EE-41EF-9973-C6F6324D27E5}">
      <dgm:prSet/>
      <dgm:spPr/>
      <dgm:t>
        <a:bodyPr/>
        <a:lstStyle/>
        <a:p>
          <a:endParaRPr lang="en-US"/>
        </a:p>
      </dgm:t>
    </dgm:pt>
    <dgm:pt modelId="{E1E18F98-A4EC-4881-8E7B-43FA7A742BB2}">
      <dgm:prSet/>
      <dgm:spPr/>
      <dgm:t>
        <a:bodyPr/>
        <a:lstStyle/>
        <a:p>
          <a:pPr rtl="0"/>
          <a:r>
            <a:rPr lang="en-US" b="0" i="0" smtClean="0"/>
            <a:t>Social Studies</a:t>
          </a:r>
          <a:endParaRPr lang="en-US"/>
        </a:p>
      </dgm:t>
    </dgm:pt>
    <dgm:pt modelId="{3670DF07-A368-4A21-80B1-32459633D2FE}" type="parTrans" cxnId="{8623022E-8FC2-4B0D-8CC9-BBBFC487EBFD}">
      <dgm:prSet/>
      <dgm:spPr/>
      <dgm:t>
        <a:bodyPr/>
        <a:lstStyle/>
        <a:p>
          <a:endParaRPr lang="en-US"/>
        </a:p>
      </dgm:t>
    </dgm:pt>
    <dgm:pt modelId="{D81D8C2A-3B3E-4094-82F5-B68CDC7C86E3}" type="sibTrans" cxnId="{8623022E-8FC2-4B0D-8CC9-BBBFC487EBFD}">
      <dgm:prSet/>
      <dgm:spPr/>
      <dgm:t>
        <a:bodyPr/>
        <a:lstStyle/>
        <a:p>
          <a:endParaRPr lang="en-US"/>
        </a:p>
      </dgm:t>
    </dgm:pt>
    <dgm:pt modelId="{D02797AA-04F6-4B20-B452-34B48367D99F}">
      <dgm:prSet/>
      <dgm:spPr/>
      <dgm:t>
        <a:bodyPr/>
        <a:lstStyle/>
        <a:p>
          <a:pPr rtl="0"/>
          <a:r>
            <a:rPr lang="en-US" b="0" i="0" smtClean="0"/>
            <a:t>Art</a:t>
          </a:r>
          <a:endParaRPr lang="en-US"/>
        </a:p>
      </dgm:t>
    </dgm:pt>
    <dgm:pt modelId="{9115464A-5787-4489-BE6E-00E9557E0485}" type="parTrans" cxnId="{54F190F0-14FC-4B48-A69D-2CD1AB27CB27}">
      <dgm:prSet/>
      <dgm:spPr/>
      <dgm:t>
        <a:bodyPr/>
        <a:lstStyle/>
        <a:p>
          <a:endParaRPr lang="en-US"/>
        </a:p>
      </dgm:t>
    </dgm:pt>
    <dgm:pt modelId="{E5A38CBD-0AFC-422D-9F8F-86462E49E045}" type="sibTrans" cxnId="{54F190F0-14FC-4B48-A69D-2CD1AB27CB27}">
      <dgm:prSet/>
      <dgm:spPr/>
      <dgm:t>
        <a:bodyPr/>
        <a:lstStyle/>
        <a:p>
          <a:endParaRPr lang="en-US"/>
        </a:p>
      </dgm:t>
    </dgm:pt>
    <dgm:pt modelId="{BEDB3BB4-D856-4170-A777-F78EF2FA9014}">
      <dgm:prSet/>
      <dgm:spPr/>
      <dgm:t>
        <a:bodyPr/>
        <a:lstStyle/>
        <a:p>
          <a:pPr rtl="0"/>
          <a:r>
            <a:rPr lang="en-US" b="0" i="0" smtClean="0"/>
            <a:t>Music</a:t>
          </a:r>
          <a:endParaRPr lang="en-US"/>
        </a:p>
      </dgm:t>
    </dgm:pt>
    <dgm:pt modelId="{7BF4983E-1DE7-4A07-8FC1-B340959710C8}" type="parTrans" cxnId="{DBC72609-8C04-47D8-A393-43656DEDF890}">
      <dgm:prSet/>
      <dgm:spPr/>
      <dgm:t>
        <a:bodyPr/>
        <a:lstStyle/>
        <a:p>
          <a:endParaRPr lang="en-US"/>
        </a:p>
      </dgm:t>
    </dgm:pt>
    <dgm:pt modelId="{8526CB18-1B40-4DB6-9550-6C41D422B58D}" type="sibTrans" cxnId="{DBC72609-8C04-47D8-A393-43656DEDF890}">
      <dgm:prSet/>
      <dgm:spPr/>
      <dgm:t>
        <a:bodyPr/>
        <a:lstStyle/>
        <a:p>
          <a:endParaRPr lang="en-US"/>
        </a:p>
      </dgm:t>
    </dgm:pt>
    <dgm:pt modelId="{803E202C-CD6C-47B9-B860-45481CF15ED6}">
      <dgm:prSet/>
      <dgm:spPr/>
      <dgm:t>
        <a:bodyPr/>
        <a:lstStyle/>
        <a:p>
          <a:pPr rtl="0"/>
          <a:r>
            <a:rPr lang="en-US" b="0" i="0" smtClean="0"/>
            <a:t>History</a:t>
          </a:r>
          <a:endParaRPr lang="en-US"/>
        </a:p>
      </dgm:t>
    </dgm:pt>
    <dgm:pt modelId="{5E8A7843-60B5-4E43-AEA9-C573453D2300}" type="parTrans" cxnId="{C4B59FC5-BF02-43BA-8EFD-2F2F4F51C427}">
      <dgm:prSet/>
      <dgm:spPr/>
      <dgm:t>
        <a:bodyPr/>
        <a:lstStyle/>
        <a:p>
          <a:endParaRPr lang="en-US"/>
        </a:p>
      </dgm:t>
    </dgm:pt>
    <dgm:pt modelId="{4930DE83-14F1-42E4-A58F-ACB5C4D6B8D8}" type="sibTrans" cxnId="{C4B59FC5-BF02-43BA-8EFD-2F2F4F51C427}">
      <dgm:prSet/>
      <dgm:spPr/>
      <dgm:t>
        <a:bodyPr/>
        <a:lstStyle/>
        <a:p>
          <a:endParaRPr lang="en-US"/>
        </a:p>
      </dgm:t>
    </dgm:pt>
    <dgm:pt modelId="{4C7C9C76-33BD-4EED-B634-C334EF57CBFC}" type="pres">
      <dgm:prSet presAssocID="{D6CF3AC3-EFD6-4DE3-B766-DA706C2DB5C2}" presName="diagram" presStyleCnt="0">
        <dgm:presLayoutVars>
          <dgm:dir/>
          <dgm:resizeHandles val="exact"/>
        </dgm:presLayoutVars>
      </dgm:prSet>
      <dgm:spPr/>
      <dgm:t>
        <a:bodyPr/>
        <a:lstStyle/>
        <a:p>
          <a:endParaRPr lang="en-US"/>
        </a:p>
      </dgm:t>
    </dgm:pt>
    <dgm:pt modelId="{8C17C87B-05AC-4242-A302-91BEA36F1559}" type="pres">
      <dgm:prSet presAssocID="{0AE48482-6504-4471-BC0C-626E31F57D7E}" presName="node" presStyleLbl="node1" presStyleIdx="0" presStyleCnt="8">
        <dgm:presLayoutVars>
          <dgm:bulletEnabled val="1"/>
        </dgm:presLayoutVars>
      </dgm:prSet>
      <dgm:spPr/>
      <dgm:t>
        <a:bodyPr/>
        <a:lstStyle/>
        <a:p>
          <a:endParaRPr lang="en-US"/>
        </a:p>
      </dgm:t>
    </dgm:pt>
    <dgm:pt modelId="{A8C1433E-B85F-47F4-A2FA-F93FD901CE7B}" type="pres">
      <dgm:prSet presAssocID="{786DD93F-3E8D-4D69-BFD2-1E7932A0F494}" presName="sibTrans" presStyleCnt="0"/>
      <dgm:spPr/>
    </dgm:pt>
    <dgm:pt modelId="{F0932D89-478F-4725-9303-ED07DE6AFFAC}" type="pres">
      <dgm:prSet presAssocID="{CE3641EC-80DB-4E7E-93DC-88AB184757A4}" presName="node" presStyleLbl="node1" presStyleIdx="1" presStyleCnt="8">
        <dgm:presLayoutVars>
          <dgm:bulletEnabled val="1"/>
        </dgm:presLayoutVars>
      </dgm:prSet>
      <dgm:spPr/>
      <dgm:t>
        <a:bodyPr/>
        <a:lstStyle/>
        <a:p>
          <a:endParaRPr lang="en-US"/>
        </a:p>
      </dgm:t>
    </dgm:pt>
    <dgm:pt modelId="{AA8C3853-DF10-4F47-A25C-88727B5DC26D}" type="pres">
      <dgm:prSet presAssocID="{29680E91-F108-42CA-89B9-D30783224EB3}" presName="sibTrans" presStyleCnt="0"/>
      <dgm:spPr/>
    </dgm:pt>
    <dgm:pt modelId="{891D8C6F-9E7C-4DBF-8953-A7E48D815B9A}" type="pres">
      <dgm:prSet presAssocID="{490B1C45-CB5E-4805-A9DE-4FD4CB7F0384}" presName="node" presStyleLbl="node1" presStyleIdx="2" presStyleCnt="8">
        <dgm:presLayoutVars>
          <dgm:bulletEnabled val="1"/>
        </dgm:presLayoutVars>
      </dgm:prSet>
      <dgm:spPr/>
      <dgm:t>
        <a:bodyPr/>
        <a:lstStyle/>
        <a:p>
          <a:endParaRPr lang="en-US"/>
        </a:p>
      </dgm:t>
    </dgm:pt>
    <dgm:pt modelId="{B58A3DB4-AC5A-406D-8CFD-111848624C70}" type="pres">
      <dgm:prSet presAssocID="{3A5BBD4A-35D5-4EA3-8955-38BD94922978}" presName="sibTrans" presStyleCnt="0"/>
      <dgm:spPr/>
    </dgm:pt>
    <dgm:pt modelId="{ACB57626-E292-4133-998B-23EE3B9FAC03}" type="pres">
      <dgm:prSet presAssocID="{4D2946DF-0252-4036-8072-462C68FE368B}" presName="node" presStyleLbl="node1" presStyleIdx="3" presStyleCnt="8">
        <dgm:presLayoutVars>
          <dgm:bulletEnabled val="1"/>
        </dgm:presLayoutVars>
      </dgm:prSet>
      <dgm:spPr/>
      <dgm:t>
        <a:bodyPr/>
        <a:lstStyle/>
        <a:p>
          <a:endParaRPr lang="en-US"/>
        </a:p>
      </dgm:t>
    </dgm:pt>
    <dgm:pt modelId="{8FF4F5BF-A315-4A6D-B6E8-4A047FB7AD3E}" type="pres">
      <dgm:prSet presAssocID="{4070B7F4-6C46-4C5F-BD76-4C3B96A01CBD}" presName="sibTrans" presStyleCnt="0"/>
      <dgm:spPr/>
    </dgm:pt>
    <dgm:pt modelId="{8003A87E-1D5F-4ED6-8B07-99CD35A03C43}" type="pres">
      <dgm:prSet presAssocID="{E1E18F98-A4EC-4881-8E7B-43FA7A742BB2}" presName="node" presStyleLbl="node1" presStyleIdx="4" presStyleCnt="8">
        <dgm:presLayoutVars>
          <dgm:bulletEnabled val="1"/>
        </dgm:presLayoutVars>
      </dgm:prSet>
      <dgm:spPr/>
      <dgm:t>
        <a:bodyPr/>
        <a:lstStyle/>
        <a:p>
          <a:endParaRPr lang="en-US"/>
        </a:p>
      </dgm:t>
    </dgm:pt>
    <dgm:pt modelId="{35196E44-53F9-440C-A1EB-F473F8414190}" type="pres">
      <dgm:prSet presAssocID="{D81D8C2A-3B3E-4094-82F5-B68CDC7C86E3}" presName="sibTrans" presStyleCnt="0"/>
      <dgm:spPr/>
    </dgm:pt>
    <dgm:pt modelId="{CD38D66A-1D1E-4B99-AAE1-DBD52EC40843}" type="pres">
      <dgm:prSet presAssocID="{D02797AA-04F6-4B20-B452-34B48367D99F}" presName="node" presStyleLbl="node1" presStyleIdx="5" presStyleCnt="8" custLinFactNeighborY="7440">
        <dgm:presLayoutVars>
          <dgm:bulletEnabled val="1"/>
        </dgm:presLayoutVars>
      </dgm:prSet>
      <dgm:spPr/>
      <dgm:t>
        <a:bodyPr/>
        <a:lstStyle/>
        <a:p>
          <a:endParaRPr lang="en-US"/>
        </a:p>
      </dgm:t>
    </dgm:pt>
    <dgm:pt modelId="{68D174ED-0B0D-4D55-80D9-CA2E0A59116A}" type="pres">
      <dgm:prSet presAssocID="{E5A38CBD-0AFC-422D-9F8F-86462E49E045}" presName="sibTrans" presStyleCnt="0"/>
      <dgm:spPr/>
    </dgm:pt>
    <dgm:pt modelId="{4D9901FC-2C8D-4671-BBE7-61CDB4618DBE}" type="pres">
      <dgm:prSet presAssocID="{BEDB3BB4-D856-4170-A777-F78EF2FA9014}" presName="node" presStyleLbl="node1" presStyleIdx="6" presStyleCnt="8">
        <dgm:presLayoutVars>
          <dgm:bulletEnabled val="1"/>
        </dgm:presLayoutVars>
      </dgm:prSet>
      <dgm:spPr/>
      <dgm:t>
        <a:bodyPr/>
        <a:lstStyle/>
        <a:p>
          <a:endParaRPr lang="en-US"/>
        </a:p>
      </dgm:t>
    </dgm:pt>
    <dgm:pt modelId="{5D810D06-C867-452F-BB83-DD463D477CF5}" type="pres">
      <dgm:prSet presAssocID="{8526CB18-1B40-4DB6-9550-6C41D422B58D}" presName="sibTrans" presStyleCnt="0"/>
      <dgm:spPr/>
    </dgm:pt>
    <dgm:pt modelId="{CD65CE24-C707-490A-9D2C-85BD4F3068A5}" type="pres">
      <dgm:prSet presAssocID="{803E202C-CD6C-47B9-B860-45481CF15ED6}" presName="node" presStyleLbl="node1" presStyleIdx="7" presStyleCnt="8">
        <dgm:presLayoutVars>
          <dgm:bulletEnabled val="1"/>
        </dgm:presLayoutVars>
      </dgm:prSet>
      <dgm:spPr/>
      <dgm:t>
        <a:bodyPr/>
        <a:lstStyle/>
        <a:p>
          <a:endParaRPr lang="en-US"/>
        </a:p>
      </dgm:t>
    </dgm:pt>
  </dgm:ptLst>
  <dgm:cxnLst>
    <dgm:cxn modelId="{FC6DCC2D-7854-4A60-BDD8-0011833F19D6}" type="presOf" srcId="{0AE48482-6504-4471-BC0C-626E31F57D7E}" destId="{8C17C87B-05AC-4242-A302-91BEA36F1559}" srcOrd="0" destOrd="0" presId="urn:microsoft.com/office/officeart/2005/8/layout/default#1"/>
    <dgm:cxn modelId="{A751CF23-78D4-4163-8412-700F5A14DE99}" srcId="{D6CF3AC3-EFD6-4DE3-B766-DA706C2DB5C2}" destId="{0AE48482-6504-4471-BC0C-626E31F57D7E}" srcOrd="0" destOrd="0" parTransId="{3DB5C620-5051-4594-A817-D3E3691675C1}" sibTransId="{786DD93F-3E8D-4D69-BFD2-1E7932A0F494}"/>
    <dgm:cxn modelId="{B528126A-DBD4-4C65-A371-D53DFA31F2F0}" type="presOf" srcId="{D02797AA-04F6-4B20-B452-34B48367D99F}" destId="{CD38D66A-1D1E-4B99-AAE1-DBD52EC40843}" srcOrd="0" destOrd="0" presId="urn:microsoft.com/office/officeart/2005/8/layout/default#1"/>
    <dgm:cxn modelId="{8623022E-8FC2-4B0D-8CC9-BBBFC487EBFD}" srcId="{D6CF3AC3-EFD6-4DE3-B766-DA706C2DB5C2}" destId="{E1E18F98-A4EC-4881-8E7B-43FA7A742BB2}" srcOrd="4" destOrd="0" parTransId="{3670DF07-A368-4A21-80B1-32459633D2FE}" sibTransId="{D81D8C2A-3B3E-4094-82F5-B68CDC7C86E3}"/>
    <dgm:cxn modelId="{B42CED77-7C72-4A6E-8237-D87CB4CCA65A}" type="presOf" srcId="{490B1C45-CB5E-4805-A9DE-4FD4CB7F0384}" destId="{891D8C6F-9E7C-4DBF-8953-A7E48D815B9A}" srcOrd="0" destOrd="0" presId="urn:microsoft.com/office/officeart/2005/8/layout/default#1"/>
    <dgm:cxn modelId="{DBC72609-8C04-47D8-A393-43656DEDF890}" srcId="{D6CF3AC3-EFD6-4DE3-B766-DA706C2DB5C2}" destId="{BEDB3BB4-D856-4170-A777-F78EF2FA9014}" srcOrd="6" destOrd="0" parTransId="{7BF4983E-1DE7-4A07-8FC1-B340959710C8}" sibTransId="{8526CB18-1B40-4DB6-9550-6C41D422B58D}"/>
    <dgm:cxn modelId="{D6FA0C81-9EBC-4C8C-83C6-C9FE507C0FA9}" srcId="{D6CF3AC3-EFD6-4DE3-B766-DA706C2DB5C2}" destId="{CE3641EC-80DB-4E7E-93DC-88AB184757A4}" srcOrd="1" destOrd="0" parTransId="{917A94D6-0A34-4282-AD00-189DB17F2E2C}" sibTransId="{29680E91-F108-42CA-89B9-D30783224EB3}"/>
    <dgm:cxn modelId="{5684E73D-A0A2-41E1-8A72-3ECD7819246B}" type="presOf" srcId="{BEDB3BB4-D856-4170-A777-F78EF2FA9014}" destId="{4D9901FC-2C8D-4671-BBE7-61CDB4618DBE}" srcOrd="0" destOrd="0" presId="urn:microsoft.com/office/officeart/2005/8/layout/default#1"/>
    <dgm:cxn modelId="{8F8F07A9-5C2B-4DE3-8601-387A4E8EFF61}" type="presOf" srcId="{D6CF3AC3-EFD6-4DE3-B766-DA706C2DB5C2}" destId="{4C7C9C76-33BD-4EED-B634-C334EF57CBFC}" srcOrd="0" destOrd="0" presId="urn:microsoft.com/office/officeart/2005/8/layout/default#1"/>
    <dgm:cxn modelId="{6BE7D989-58E0-492C-B6B1-712AC5389E4F}" type="presOf" srcId="{CE3641EC-80DB-4E7E-93DC-88AB184757A4}" destId="{F0932D89-478F-4725-9303-ED07DE6AFFAC}" srcOrd="0" destOrd="0" presId="urn:microsoft.com/office/officeart/2005/8/layout/default#1"/>
    <dgm:cxn modelId="{C4B59FC5-BF02-43BA-8EFD-2F2F4F51C427}" srcId="{D6CF3AC3-EFD6-4DE3-B766-DA706C2DB5C2}" destId="{803E202C-CD6C-47B9-B860-45481CF15ED6}" srcOrd="7" destOrd="0" parTransId="{5E8A7843-60B5-4E43-AEA9-C573453D2300}" sibTransId="{4930DE83-14F1-42E4-A58F-ACB5C4D6B8D8}"/>
    <dgm:cxn modelId="{54F190F0-14FC-4B48-A69D-2CD1AB27CB27}" srcId="{D6CF3AC3-EFD6-4DE3-B766-DA706C2DB5C2}" destId="{D02797AA-04F6-4B20-B452-34B48367D99F}" srcOrd="5" destOrd="0" parTransId="{9115464A-5787-4489-BE6E-00E9557E0485}" sibTransId="{E5A38CBD-0AFC-422D-9F8F-86462E49E045}"/>
    <dgm:cxn modelId="{E7523470-60EE-41EF-9973-C6F6324D27E5}" srcId="{D6CF3AC3-EFD6-4DE3-B766-DA706C2DB5C2}" destId="{4D2946DF-0252-4036-8072-462C68FE368B}" srcOrd="3" destOrd="0" parTransId="{4C0637BB-3B50-4E2C-992C-519899AAD470}" sibTransId="{4070B7F4-6C46-4C5F-BD76-4C3B96A01CBD}"/>
    <dgm:cxn modelId="{45217D22-1039-4511-A472-2F2491050535}" type="presOf" srcId="{E1E18F98-A4EC-4881-8E7B-43FA7A742BB2}" destId="{8003A87E-1D5F-4ED6-8B07-99CD35A03C43}" srcOrd="0" destOrd="0" presId="urn:microsoft.com/office/officeart/2005/8/layout/default#1"/>
    <dgm:cxn modelId="{D4F8BA4B-496E-4320-AB08-F3AB33362D0A}" type="presOf" srcId="{4D2946DF-0252-4036-8072-462C68FE368B}" destId="{ACB57626-E292-4133-998B-23EE3B9FAC03}" srcOrd="0" destOrd="0" presId="urn:microsoft.com/office/officeart/2005/8/layout/default#1"/>
    <dgm:cxn modelId="{19BDE252-0C34-4DE8-8AF1-9685B10E7E37}" type="presOf" srcId="{803E202C-CD6C-47B9-B860-45481CF15ED6}" destId="{CD65CE24-C707-490A-9D2C-85BD4F3068A5}" srcOrd="0" destOrd="0" presId="urn:microsoft.com/office/officeart/2005/8/layout/default#1"/>
    <dgm:cxn modelId="{B9E870E3-8B16-4DAF-8540-264524CFC4BA}" srcId="{D6CF3AC3-EFD6-4DE3-B766-DA706C2DB5C2}" destId="{490B1C45-CB5E-4805-A9DE-4FD4CB7F0384}" srcOrd="2" destOrd="0" parTransId="{6103C725-B777-4D1D-85D6-A9F69F363FE4}" sibTransId="{3A5BBD4A-35D5-4EA3-8955-38BD94922978}"/>
    <dgm:cxn modelId="{491D4504-E551-4D20-A172-5EECBA4C71C5}" type="presParOf" srcId="{4C7C9C76-33BD-4EED-B634-C334EF57CBFC}" destId="{8C17C87B-05AC-4242-A302-91BEA36F1559}" srcOrd="0" destOrd="0" presId="urn:microsoft.com/office/officeart/2005/8/layout/default#1"/>
    <dgm:cxn modelId="{78D69882-1542-4729-9717-E64987C02852}" type="presParOf" srcId="{4C7C9C76-33BD-4EED-B634-C334EF57CBFC}" destId="{A8C1433E-B85F-47F4-A2FA-F93FD901CE7B}" srcOrd="1" destOrd="0" presId="urn:microsoft.com/office/officeart/2005/8/layout/default#1"/>
    <dgm:cxn modelId="{52B78410-CD4D-45AC-8261-D1C163498733}" type="presParOf" srcId="{4C7C9C76-33BD-4EED-B634-C334EF57CBFC}" destId="{F0932D89-478F-4725-9303-ED07DE6AFFAC}" srcOrd="2" destOrd="0" presId="urn:microsoft.com/office/officeart/2005/8/layout/default#1"/>
    <dgm:cxn modelId="{1D3E5067-2BF3-4CE1-8646-7DE7EE881485}" type="presParOf" srcId="{4C7C9C76-33BD-4EED-B634-C334EF57CBFC}" destId="{AA8C3853-DF10-4F47-A25C-88727B5DC26D}" srcOrd="3" destOrd="0" presId="urn:microsoft.com/office/officeart/2005/8/layout/default#1"/>
    <dgm:cxn modelId="{D3225285-8478-4B23-93BA-AF7BDAA50797}" type="presParOf" srcId="{4C7C9C76-33BD-4EED-B634-C334EF57CBFC}" destId="{891D8C6F-9E7C-4DBF-8953-A7E48D815B9A}" srcOrd="4" destOrd="0" presId="urn:microsoft.com/office/officeart/2005/8/layout/default#1"/>
    <dgm:cxn modelId="{728FF995-BDDE-4610-97D9-2CA168F60EB4}" type="presParOf" srcId="{4C7C9C76-33BD-4EED-B634-C334EF57CBFC}" destId="{B58A3DB4-AC5A-406D-8CFD-111848624C70}" srcOrd="5" destOrd="0" presId="urn:microsoft.com/office/officeart/2005/8/layout/default#1"/>
    <dgm:cxn modelId="{E016F695-8546-4E6B-862C-7AB1BB55B054}" type="presParOf" srcId="{4C7C9C76-33BD-4EED-B634-C334EF57CBFC}" destId="{ACB57626-E292-4133-998B-23EE3B9FAC03}" srcOrd="6" destOrd="0" presId="urn:microsoft.com/office/officeart/2005/8/layout/default#1"/>
    <dgm:cxn modelId="{43E924B7-2083-4E60-987F-6C900F3079E3}" type="presParOf" srcId="{4C7C9C76-33BD-4EED-B634-C334EF57CBFC}" destId="{8FF4F5BF-A315-4A6D-B6E8-4A047FB7AD3E}" srcOrd="7" destOrd="0" presId="urn:microsoft.com/office/officeart/2005/8/layout/default#1"/>
    <dgm:cxn modelId="{3060EFC6-EFDA-4716-B182-8913D812F1B9}" type="presParOf" srcId="{4C7C9C76-33BD-4EED-B634-C334EF57CBFC}" destId="{8003A87E-1D5F-4ED6-8B07-99CD35A03C43}" srcOrd="8" destOrd="0" presId="urn:microsoft.com/office/officeart/2005/8/layout/default#1"/>
    <dgm:cxn modelId="{AF714AAA-C104-43D5-A04B-0D6B887BBB51}" type="presParOf" srcId="{4C7C9C76-33BD-4EED-B634-C334EF57CBFC}" destId="{35196E44-53F9-440C-A1EB-F473F8414190}" srcOrd="9" destOrd="0" presId="urn:microsoft.com/office/officeart/2005/8/layout/default#1"/>
    <dgm:cxn modelId="{A805D9BB-7CFB-43D7-B0E0-0CC65C954A66}" type="presParOf" srcId="{4C7C9C76-33BD-4EED-B634-C334EF57CBFC}" destId="{CD38D66A-1D1E-4B99-AAE1-DBD52EC40843}" srcOrd="10" destOrd="0" presId="urn:microsoft.com/office/officeart/2005/8/layout/default#1"/>
    <dgm:cxn modelId="{B0501888-F8EE-49E5-A5E4-98857D019458}" type="presParOf" srcId="{4C7C9C76-33BD-4EED-B634-C334EF57CBFC}" destId="{68D174ED-0B0D-4D55-80D9-CA2E0A59116A}" srcOrd="11" destOrd="0" presId="urn:microsoft.com/office/officeart/2005/8/layout/default#1"/>
    <dgm:cxn modelId="{860472B3-4C1F-40B2-8613-ABC0AF2BD19C}" type="presParOf" srcId="{4C7C9C76-33BD-4EED-B634-C334EF57CBFC}" destId="{4D9901FC-2C8D-4671-BBE7-61CDB4618DBE}" srcOrd="12" destOrd="0" presId="urn:microsoft.com/office/officeart/2005/8/layout/default#1"/>
    <dgm:cxn modelId="{D5E42CA1-50E1-495D-BC41-CEE0DA0EAB58}" type="presParOf" srcId="{4C7C9C76-33BD-4EED-B634-C334EF57CBFC}" destId="{5D810D06-C867-452F-BB83-DD463D477CF5}" srcOrd="13" destOrd="0" presId="urn:microsoft.com/office/officeart/2005/8/layout/default#1"/>
    <dgm:cxn modelId="{69C5002F-49DF-401E-AFF3-0C3EC3DBCF1C}" type="presParOf" srcId="{4C7C9C76-33BD-4EED-B634-C334EF57CBFC}" destId="{CD65CE24-C707-490A-9D2C-85BD4F3068A5}" srcOrd="14" destOrd="0" presId="urn:microsoft.com/office/officeart/2005/8/layout/defaul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17C87B-05AC-4242-A302-91BEA36F1559}">
      <dsp:nvSpPr>
        <dsp:cNvPr id="0" name=""/>
        <dsp:cNvSpPr/>
      </dsp:nvSpPr>
      <dsp:spPr>
        <a:xfrm>
          <a:off x="472144" y="115"/>
          <a:ext cx="907825" cy="5446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dirty="0" smtClean="0"/>
            <a:t>Science</a:t>
          </a:r>
          <a:endParaRPr lang="en-US" sz="1400" kern="1200" dirty="0"/>
        </a:p>
      </dsp:txBody>
      <dsp:txXfrm>
        <a:off x="472144" y="115"/>
        <a:ext cx="907825" cy="544695"/>
      </dsp:txXfrm>
    </dsp:sp>
    <dsp:sp modelId="{F0932D89-478F-4725-9303-ED07DE6AFFAC}">
      <dsp:nvSpPr>
        <dsp:cNvPr id="0" name=""/>
        <dsp:cNvSpPr/>
      </dsp:nvSpPr>
      <dsp:spPr>
        <a:xfrm>
          <a:off x="1470751" y="115"/>
          <a:ext cx="907825" cy="5446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smtClean="0"/>
            <a:t>Math </a:t>
          </a:r>
          <a:endParaRPr lang="en-US" sz="1400" kern="1200"/>
        </a:p>
      </dsp:txBody>
      <dsp:txXfrm>
        <a:off x="1470751" y="115"/>
        <a:ext cx="907825" cy="544695"/>
      </dsp:txXfrm>
    </dsp:sp>
    <dsp:sp modelId="{891D8C6F-9E7C-4DBF-8953-A7E48D815B9A}">
      <dsp:nvSpPr>
        <dsp:cNvPr id="0" name=""/>
        <dsp:cNvSpPr/>
      </dsp:nvSpPr>
      <dsp:spPr>
        <a:xfrm>
          <a:off x="2469359" y="115"/>
          <a:ext cx="907825" cy="5446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smtClean="0"/>
            <a:t>Literature</a:t>
          </a:r>
          <a:endParaRPr lang="en-US" sz="1400" kern="1200"/>
        </a:p>
      </dsp:txBody>
      <dsp:txXfrm>
        <a:off x="2469359" y="115"/>
        <a:ext cx="907825" cy="544695"/>
      </dsp:txXfrm>
    </dsp:sp>
    <dsp:sp modelId="{ACB57626-E292-4133-998B-23EE3B9FAC03}">
      <dsp:nvSpPr>
        <dsp:cNvPr id="0" name=""/>
        <dsp:cNvSpPr/>
      </dsp:nvSpPr>
      <dsp:spPr>
        <a:xfrm>
          <a:off x="472144" y="635593"/>
          <a:ext cx="907825" cy="5446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smtClean="0"/>
            <a:t>Writing</a:t>
          </a:r>
          <a:endParaRPr lang="en-US" sz="1400" kern="1200"/>
        </a:p>
      </dsp:txBody>
      <dsp:txXfrm>
        <a:off x="472144" y="635593"/>
        <a:ext cx="907825" cy="544695"/>
      </dsp:txXfrm>
    </dsp:sp>
    <dsp:sp modelId="{8003A87E-1D5F-4ED6-8B07-99CD35A03C43}">
      <dsp:nvSpPr>
        <dsp:cNvPr id="0" name=""/>
        <dsp:cNvSpPr/>
      </dsp:nvSpPr>
      <dsp:spPr>
        <a:xfrm>
          <a:off x="1470751" y="635593"/>
          <a:ext cx="907825" cy="5446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smtClean="0"/>
            <a:t>Social Studies</a:t>
          </a:r>
          <a:endParaRPr lang="en-US" sz="1400" kern="1200"/>
        </a:p>
      </dsp:txBody>
      <dsp:txXfrm>
        <a:off x="1470751" y="635593"/>
        <a:ext cx="907825" cy="544695"/>
      </dsp:txXfrm>
    </dsp:sp>
    <dsp:sp modelId="{CD38D66A-1D1E-4B99-AAE1-DBD52EC40843}">
      <dsp:nvSpPr>
        <dsp:cNvPr id="0" name=""/>
        <dsp:cNvSpPr/>
      </dsp:nvSpPr>
      <dsp:spPr>
        <a:xfrm>
          <a:off x="2469359" y="676118"/>
          <a:ext cx="907825" cy="5446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smtClean="0"/>
            <a:t>Art</a:t>
          </a:r>
          <a:endParaRPr lang="en-US" sz="1400" kern="1200"/>
        </a:p>
      </dsp:txBody>
      <dsp:txXfrm>
        <a:off x="2469359" y="676118"/>
        <a:ext cx="907825" cy="544695"/>
      </dsp:txXfrm>
    </dsp:sp>
    <dsp:sp modelId="{4D9901FC-2C8D-4671-BBE7-61CDB4618DBE}">
      <dsp:nvSpPr>
        <dsp:cNvPr id="0" name=""/>
        <dsp:cNvSpPr/>
      </dsp:nvSpPr>
      <dsp:spPr>
        <a:xfrm>
          <a:off x="971448" y="1271071"/>
          <a:ext cx="907825" cy="5446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smtClean="0"/>
            <a:t>Music</a:t>
          </a:r>
          <a:endParaRPr lang="en-US" sz="1400" kern="1200"/>
        </a:p>
      </dsp:txBody>
      <dsp:txXfrm>
        <a:off x="971448" y="1271071"/>
        <a:ext cx="907825" cy="544695"/>
      </dsp:txXfrm>
    </dsp:sp>
    <dsp:sp modelId="{CD65CE24-C707-490A-9D2C-85BD4F3068A5}">
      <dsp:nvSpPr>
        <dsp:cNvPr id="0" name=""/>
        <dsp:cNvSpPr/>
      </dsp:nvSpPr>
      <dsp:spPr>
        <a:xfrm>
          <a:off x="1970055" y="1271071"/>
          <a:ext cx="907825" cy="5446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smtClean="0"/>
            <a:t>History</a:t>
          </a:r>
          <a:endParaRPr lang="en-US" sz="1400" kern="1200"/>
        </a:p>
      </dsp:txBody>
      <dsp:txXfrm>
        <a:off x="1970055" y="1271071"/>
        <a:ext cx="907825" cy="5446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3"/>
        <p:cNvGrpSpPr/>
        <p:nvPr/>
      </p:nvGrpSpPr>
      <p:grpSpPr>
        <a:xfrm>
          <a:off x="0" y="0"/>
          <a:ext cx="0" cy="0"/>
          <a:chOff x="0" y="0"/>
          <a:chExt cx="0" cy="0"/>
        </a:xfrm>
      </p:grpSpPr>
      <p:sp>
        <p:nvSpPr>
          <p:cNvPr id="174" name="Google Shape;174;g42f85fa6c6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2f85fa6c6_0_1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smtClean="0"/>
              <a:t>Potential</a:t>
            </a:r>
            <a:r>
              <a:rPr lang="en-US" b="1" baseline="0" dirty="0" smtClean="0"/>
              <a:t> talking points:</a:t>
            </a:r>
          </a:p>
          <a:p>
            <a:pPr marL="0" lvl="0" indent="0" algn="l" rtl="0">
              <a:spcBef>
                <a:spcPts val="0"/>
              </a:spcBef>
              <a:spcAft>
                <a:spcPts val="0"/>
              </a:spcAft>
              <a:buNone/>
            </a:pPr>
            <a:r>
              <a:rPr lang="en-US" baseline="0" dirty="0" smtClean="0"/>
              <a:t>-</a:t>
            </a:r>
            <a:r>
              <a:rPr lang="en-US" sz="1800" b="0" i="0" u="none" strike="noStrike" cap="none" dirty="0" smtClean="0">
                <a:solidFill>
                  <a:srgbClr val="000000"/>
                </a:solidFill>
                <a:effectLst/>
                <a:latin typeface="Arial"/>
                <a:ea typeface="Arial"/>
                <a:cs typeface="Arial"/>
                <a:sym typeface="Arial"/>
              </a:rPr>
              <a:t>The number of green schoolyards is growing as communities come together  to transform asphalt and turf grass into enriching outdoor areas where children and families can learn, play and grow both during and outside of school time. </a:t>
            </a:r>
          </a:p>
          <a:p>
            <a:pPr marL="0" lvl="0" indent="0" algn="l" rtl="0">
              <a:spcBef>
                <a:spcPts val="0"/>
              </a:spcBef>
              <a:spcAft>
                <a:spcPts val="0"/>
              </a:spcAft>
              <a:buNone/>
            </a:pPr>
            <a:r>
              <a:rPr lang="en-US" dirty="0" smtClean="0"/>
              <a:t>-Schools</a:t>
            </a:r>
            <a:r>
              <a:rPr lang="en-US" baseline="0" dirty="0" smtClean="0"/>
              <a:t> are safe community centers that can provide daily access to the benefits of nature for children &amp; communities</a:t>
            </a:r>
          </a:p>
          <a:p>
            <a:pPr marL="0" lvl="0" indent="0" algn="l" rtl="0">
              <a:spcBef>
                <a:spcPts val="0"/>
              </a:spcBef>
              <a:spcAft>
                <a:spcPts val="0"/>
              </a:spcAft>
              <a:buNone/>
            </a:pPr>
            <a:r>
              <a:rPr lang="en-US" dirty="0" smtClean="0"/>
              <a:t>-</a:t>
            </a:r>
            <a:r>
              <a:rPr lang="en-US" sz="1800" b="0" i="0" u="none" strike="noStrike" cap="none" dirty="0" smtClean="0">
                <a:solidFill>
                  <a:srgbClr val="000000"/>
                </a:solidFill>
                <a:effectLst/>
                <a:latin typeface="Arial"/>
                <a:ea typeface="Arial"/>
                <a:cs typeface="Arial"/>
                <a:sym typeface="Arial"/>
              </a:rPr>
              <a:t>A growing body of evidence shows that time spent learning and playing in nature can help children reach their full academic and social-emotional potential. Regular access to high quality green space improves mental and physical health — and inspires strong connections to the natural world.</a:t>
            </a:r>
            <a:endParaRPr dirty="0"/>
          </a:p>
        </p:txBody>
      </p:sp>
      <p:sp>
        <p:nvSpPr>
          <p:cNvPr id="176" name="Google Shape;176;g42f85fa6c6_0_11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1</a:t>
            </a:fld>
            <a:endParaRPr sz="1400">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-It isn’t enough</a:t>
            </a:r>
            <a:r>
              <a:rPr lang="en-US" baseline="0" dirty="0" smtClean="0"/>
              <a:t> to just build a new schoolyard, though. Once there is support, funding and policy for starting a green schoolyards program in your community, many things will need to be considered, such as the Implementation and Sustaining sections of this graphic. </a:t>
            </a:r>
          </a:p>
          <a:p>
            <a:r>
              <a:rPr lang="en-US" baseline="0" dirty="0" smtClean="0"/>
              <a:t>-Highlight the areas that you think that your audience might not be considering.</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0252266"/>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3"/>
        <p:cNvGrpSpPr/>
        <p:nvPr/>
      </p:nvGrpSpPr>
      <p:grpSpPr>
        <a:xfrm>
          <a:off x="0" y="0"/>
          <a:ext cx="0" cy="0"/>
          <a:chOff x="0" y="0"/>
          <a:chExt cx="0" cy="0"/>
        </a:xfrm>
      </p:grpSpPr>
      <p:sp>
        <p:nvSpPr>
          <p:cNvPr id="254" name="Google Shape;254;g42a28fdf40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2a28fdf40_1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-Many states have Environmental Literacy Plans or requirements, and Next Generation</a:t>
            </a:r>
            <a:r>
              <a:rPr lang="en-US" baseline="0" dirty="0" smtClean="0"/>
              <a:t> Science Standards require hands on outdoor learning.</a:t>
            </a:r>
          </a:p>
          <a:p>
            <a:pPr marL="0" lvl="0" indent="0" algn="l" rtl="0">
              <a:spcBef>
                <a:spcPts val="0"/>
              </a:spcBef>
              <a:spcAft>
                <a:spcPts val="0"/>
              </a:spcAft>
              <a:buNone/>
            </a:pPr>
            <a:r>
              <a:rPr lang="en-US" baseline="0" dirty="0" smtClean="0"/>
              <a:t>-While new curriculum isn’t necessary, teachers do need to feel comfortable with taking their class outside to teach in a different setting.  Consider partnering with a local non-profit that may be skilled in leading staff development around classroom management outside and helping assess what can be taught inside or outside!</a:t>
            </a:r>
            <a:endParaRPr dirty="0"/>
          </a:p>
        </p:txBody>
      </p:sp>
      <p:sp>
        <p:nvSpPr>
          <p:cNvPr id="256" name="Google Shape;256;g42a28fdf40_1_7: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11</a:t>
            </a:fld>
            <a:endParaRPr sz="14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5"/>
        <p:cNvGrpSpPr/>
        <p:nvPr/>
      </p:nvGrpSpPr>
      <p:grpSpPr>
        <a:xfrm>
          <a:off x="0" y="0"/>
          <a:ext cx="0" cy="0"/>
          <a:chOff x="0" y="0"/>
          <a:chExt cx="0" cy="0"/>
        </a:xfrm>
      </p:grpSpPr>
      <p:sp>
        <p:nvSpPr>
          <p:cNvPr id="266" name="Google Shape;266;g42f85fa6c6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2f85fa6c6_0_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-There are more benefits to learning and playing outside than just what happens during that time.</a:t>
            </a:r>
            <a:r>
              <a:rPr lang="en-US" baseline="0" dirty="0" smtClean="0"/>
              <a:t> The short and long-term outcomes are incredible for individuals, classes and schools.</a:t>
            </a:r>
            <a:endParaRPr dirty="0"/>
          </a:p>
        </p:txBody>
      </p:sp>
      <p:sp>
        <p:nvSpPr>
          <p:cNvPr id="268" name="Google Shape;268;g42f85fa6c6_0_10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12</a:t>
            </a:fld>
            <a:endParaRPr sz="14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5"/>
        <p:cNvGrpSpPr/>
        <p:nvPr/>
      </p:nvGrpSpPr>
      <p:grpSpPr>
        <a:xfrm>
          <a:off x="0" y="0"/>
          <a:ext cx="0" cy="0"/>
          <a:chOff x="0" y="0"/>
          <a:chExt cx="0" cy="0"/>
        </a:xfrm>
      </p:grpSpPr>
      <p:sp>
        <p:nvSpPr>
          <p:cNvPr id="236" name="Google Shape;236;g42f85fa6c6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2f85fa6c6_0_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-To give you an idea</a:t>
            </a:r>
            <a:r>
              <a:rPr lang="en-US" baseline="0" dirty="0" smtClean="0"/>
              <a:t> of what is happening around the country, here is a snapshot of cities and school districts who are implementing green schoolyard programs. </a:t>
            </a:r>
            <a:endParaRPr dirty="0"/>
          </a:p>
        </p:txBody>
      </p:sp>
      <p:sp>
        <p:nvSpPr>
          <p:cNvPr id="238" name="Google Shape;238;g42f85fa6c6_0_8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13</a:t>
            </a:fld>
            <a:endParaRPr sz="14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800" b="0" i="0" u="none" strike="noStrike" cap="none" dirty="0" smtClean="0">
                <a:solidFill>
                  <a:srgbClr val="000000"/>
                </a:solidFill>
                <a:effectLst/>
                <a:latin typeface="Arial"/>
                <a:ea typeface="Arial"/>
                <a:cs typeface="Arial"/>
                <a:sym typeface="Arial"/>
              </a:rPr>
              <a:t>-Trust for Public Land began transforming schoolyards in New York City in 1996 to meet park walkability goals. </a:t>
            </a:r>
          </a:p>
          <a:p>
            <a:r>
              <a:rPr lang="en-US" sz="1800" b="0" i="0" u="none" strike="noStrike" cap="none" dirty="0" smtClean="0">
                <a:solidFill>
                  <a:srgbClr val="000000"/>
                </a:solidFill>
                <a:effectLst/>
                <a:latin typeface="Arial"/>
                <a:ea typeface="Arial"/>
                <a:cs typeface="Arial"/>
                <a:sym typeface="Arial"/>
              </a:rPr>
              <a:t>-After NYC</a:t>
            </a:r>
            <a:r>
              <a:rPr lang="en-US" sz="1800" b="0" i="0" u="none" strike="noStrike" cap="none" baseline="0" dirty="0" smtClean="0">
                <a:solidFill>
                  <a:srgbClr val="000000"/>
                </a:solidFill>
                <a:effectLst/>
                <a:latin typeface="Arial"/>
                <a:ea typeface="Arial"/>
                <a:cs typeface="Arial"/>
                <a:sym typeface="Arial"/>
              </a:rPr>
              <a:t> passed their Green Infrastructure Plan</a:t>
            </a:r>
            <a:r>
              <a:rPr lang="en-US" sz="1800" b="0" i="0" u="none" strike="noStrike" cap="none" dirty="0" smtClean="0">
                <a:solidFill>
                  <a:srgbClr val="000000"/>
                </a:solidFill>
                <a:effectLst/>
                <a:latin typeface="Arial"/>
                <a:ea typeface="Arial"/>
                <a:cs typeface="Arial"/>
                <a:sym typeface="Arial"/>
              </a:rPr>
              <a:t>, the program has evolved to include </a:t>
            </a:r>
            <a:r>
              <a:rPr lang="en-US" sz="1800" b="0" i="0" u="none" strike="noStrike" cap="none" dirty="0" err="1" smtClean="0">
                <a:solidFill>
                  <a:srgbClr val="000000"/>
                </a:solidFill>
                <a:effectLst/>
                <a:latin typeface="Arial"/>
                <a:ea typeface="Arial"/>
                <a:cs typeface="Arial"/>
                <a:sym typeface="Arial"/>
              </a:rPr>
              <a:t>stormwater</a:t>
            </a:r>
            <a:r>
              <a:rPr lang="en-US" sz="1800" b="0" i="0" u="none" strike="noStrike" cap="none" dirty="0" smtClean="0">
                <a:solidFill>
                  <a:srgbClr val="000000"/>
                </a:solidFill>
                <a:effectLst/>
                <a:latin typeface="Arial"/>
                <a:ea typeface="Arial"/>
                <a:cs typeface="Arial"/>
                <a:sym typeface="Arial"/>
              </a:rPr>
              <a:t> capture and receives funding to create more</a:t>
            </a:r>
            <a:r>
              <a:rPr lang="en-US" sz="1800" b="0" i="0" u="none" strike="noStrike" cap="none" baseline="0" dirty="0" smtClean="0">
                <a:solidFill>
                  <a:srgbClr val="000000"/>
                </a:solidFill>
                <a:effectLst/>
                <a:latin typeface="Arial"/>
                <a:ea typeface="Arial"/>
                <a:cs typeface="Arial"/>
                <a:sym typeface="Arial"/>
              </a:rPr>
              <a:t> green components from the Department of Water</a:t>
            </a:r>
            <a:r>
              <a:rPr lang="en-US" sz="1800" b="0" i="0" u="none" strike="noStrike" cap="none" dirty="0" smtClean="0">
                <a:solidFill>
                  <a:srgbClr val="000000"/>
                </a:solidFill>
                <a:effectLst/>
                <a:latin typeface="Arial"/>
                <a:ea typeface="Arial"/>
                <a:cs typeface="Arial"/>
                <a:sym typeface="Arial"/>
              </a:rPr>
              <a:t>. </a:t>
            </a:r>
          </a:p>
          <a:p>
            <a:r>
              <a:rPr lang="en-US" sz="1800" b="0" i="0" u="none" strike="noStrike" cap="none" dirty="0" smtClean="0">
                <a:solidFill>
                  <a:srgbClr val="000000"/>
                </a:solidFill>
                <a:effectLst/>
                <a:latin typeface="Arial"/>
                <a:ea typeface="Arial"/>
                <a:cs typeface="Arial"/>
                <a:sym typeface="Arial"/>
              </a:rPr>
              <a:t>-The program has already transformed almost 200 schoolyards in NYC</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181902"/>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8"/>
        <p:cNvGrpSpPr/>
        <p:nvPr/>
      </p:nvGrpSpPr>
      <p:grpSpPr>
        <a:xfrm>
          <a:off x="0" y="0"/>
          <a:ext cx="0" cy="0"/>
          <a:chOff x="0" y="0"/>
          <a:chExt cx="0" cy="0"/>
        </a:xfrm>
      </p:grpSpPr>
      <p:sp>
        <p:nvSpPr>
          <p:cNvPr id="109" name="Google Shape;109;g43441fb09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3441fb0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-Since 2014, Space to Grow has transformed 13 elementary school campuses in Chicago Public Schools.</a:t>
            </a:r>
          </a:p>
          <a:p>
            <a:pPr marL="0" lvl="0" indent="0" algn="l" rtl="0">
              <a:spcBef>
                <a:spcPts val="0"/>
              </a:spcBef>
              <a:spcAft>
                <a:spcPts val="0"/>
              </a:spcAft>
              <a:buNone/>
            </a:pPr>
            <a:r>
              <a:rPr lang="en-US" dirty="0" smtClean="0"/>
              <a:t>-The</a:t>
            </a:r>
            <a:r>
              <a:rPr lang="en-US" baseline="0" dirty="0" smtClean="0"/>
              <a:t> partnership includes two water agencies, Chicago Public Schools, and two coordinating non-profit partners, </a:t>
            </a:r>
            <a:r>
              <a:rPr lang="en-US" baseline="0" dirty="0" err="1" smtClean="0"/>
              <a:t>Openlands</a:t>
            </a:r>
            <a:r>
              <a:rPr lang="en-US" baseline="0" dirty="0" smtClean="0"/>
              <a:t> and Healthy Schools Campaign with shared goals of Health + Wellness, Outdoor Learning, and </a:t>
            </a:r>
            <a:r>
              <a:rPr lang="en-US" baseline="0" dirty="0" err="1" smtClean="0"/>
              <a:t>Stormwater</a:t>
            </a:r>
            <a:r>
              <a:rPr lang="en-US" baseline="0" dirty="0" smtClean="0"/>
              <a:t> Management.</a:t>
            </a:r>
          </a:p>
          <a:p>
            <a:pPr marL="0" lvl="0" indent="0" algn="l" rtl="0">
              <a:spcBef>
                <a:spcPts val="0"/>
              </a:spcBef>
              <a:spcAft>
                <a:spcPts val="0"/>
              </a:spcAft>
              <a:buNone/>
            </a:pPr>
            <a:r>
              <a:rPr lang="en-US" baseline="0" dirty="0" smtClean="0"/>
              <a:t>-School community engagement in the design, installation, use and stewardship of the schoolyards is a key component of the program.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6736456"/>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800" b="0" i="0" u="none" strike="noStrike" cap="none" dirty="0" smtClean="0">
                <a:solidFill>
                  <a:srgbClr val="000000"/>
                </a:solidFill>
                <a:effectLst/>
                <a:latin typeface="Arial"/>
                <a:ea typeface="Arial"/>
                <a:cs typeface="Arial"/>
                <a:sym typeface="Arial"/>
              </a:rPr>
              <a:t>-Founded in 2004 with a land trust and partners, Learning Landscapes serves the Upper Feather River Watershed, which is comprised of 18 schools (K-6, 7-8,</a:t>
            </a:r>
            <a:r>
              <a:rPr lang="en-US" sz="1800" b="0" i="0" u="none" strike="noStrike" cap="none" baseline="0" dirty="0" smtClean="0">
                <a:solidFill>
                  <a:srgbClr val="000000"/>
                </a:solidFill>
                <a:effectLst/>
                <a:latin typeface="Arial"/>
                <a:ea typeface="Arial"/>
                <a:cs typeface="Arial"/>
                <a:sym typeface="Arial"/>
              </a:rPr>
              <a:t> </a:t>
            </a:r>
            <a:r>
              <a:rPr lang="en-US" sz="1800" b="0" i="0" u="none" strike="noStrike" cap="none" dirty="0" smtClean="0">
                <a:solidFill>
                  <a:srgbClr val="000000"/>
                </a:solidFill>
                <a:effectLst/>
                <a:latin typeface="Arial"/>
                <a:ea typeface="Arial"/>
                <a:cs typeface="Arial"/>
                <a:sym typeface="Arial"/>
              </a:rPr>
              <a:t>9-12 in each community), in six communities in three different districts (Plumas Unified, Westwood Unified, Plumas-Sierra Joint Unified) and three counties (Plumas, Lassen, Sierra), serving nearly 3000 schoolchildren annually. </a:t>
            </a:r>
          </a:p>
          <a:p>
            <a:pPr rtl="0"/>
            <a:r>
              <a:rPr lang="en-US" sz="1800" b="0" i="0" u="none" strike="noStrike" cap="none" dirty="0" smtClean="0">
                <a:solidFill>
                  <a:srgbClr val="000000"/>
                </a:solidFill>
                <a:effectLst/>
                <a:latin typeface="Arial"/>
                <a:cs typeface="Arial"/>
                <a:sym typeface="Arial"/>
              </a:rPr>
              <a:t>-</a:t>
            </a:r>
            <a:r>
              <a:rPr lang="en-US" sz="1800" b="0" i="0" u="none" strike="noStrike" cap="none" dirty="0" smtClean="0">
                <a:solidFill>
                  <a:srgbClr val="000000"/>
                </a:solidFill>
                <a:effectLst/>
                <a:latin typeface="Arial"/>
                <a:ea typeface="Arial"/>
                <a:cs typeface="Arial"/>
                <a:sym typeface="Arial"/>
              </a:rPr>
              <a:t>A rural green schoolyards program, Learning Landscapes takes advantage of preserved adjacent property and develops school grounds with trails, outdoor classroom areas and native plantings. The program supports the use of these spaces as an extension of the classroom.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91437821"/>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a:t>
            </a:r>
            <a:r>
              <a:rPr lang="en-US" sz="1800" b="0" i="0" u="none" strike="noStrike" cap="none" dirty="0" smtClean="0">
                <a:solidFill>
                  <a:srgbClr val="000000"/>
                </a:solidFill>
                <a:effectLst/>
                <a:latin typeface="Arial"/>
                <a:ea typeface="Arial"/>
                <a:cs typeface="Arial"/>
                <a:sym typeface="Arial"/>
              </a:rPr>
              <a:t>The goal of Education Outside is to bring hands-on, experiential science and environmental education to every SFUSD public elementary school student as a part of the regular school day, throughout the school year.</a:t>
            </a:r>
          </a:p>
          <a:p>
            <a:pPr marL="0" marR="0" lvl="0" indent="0" algn="l" rtl="0">
              <a:spcBef>
                <a:spcPts val="0"/>
              </a:spcBef>
              <a:spcAft>
                <a:spcPts val="0"/>
              </a:spcAft>
              <a:buNone/>
            </a:pPr>
            <a:r>
              <a:rPr lang="en-US" sz="1800" b="0" i="0" u="none" strike="noStrike" cap="none" dirty="0" smtClean="0">
                <a:solidFill>
                  <a:srgbClr val="000000"/>
                </a:solidFill>
                <a:effectLst/>
                <a:latin typeface="Arial"/>
                <a:ea typeface="Calibri"/>
                <a:cs typeface="Arial"/>
                <a:sym typeface="Arial"/>
              </a:rPr>
              <a:t>-From </a:t>
            </a:r>
            <a:r>
              <a:rPr lang="en-US" sz="1800" b="0" i="0" u="none" strike="noStrike" cap="none" dirty="0" smtClean="0">
                <a:solidFill>
                  <a:srgbClr val="000000"/>
                </a:solidFill>
                <a:effectLst/>
                <a:latin typeface="Arial"/>
                <a:ea typeface="Arial"/>
                <a:cs typeface="Arial"/>
                <a:sym typeface="Arial"/>
              </a:rPr>
              <a:t>2001 through 2011 the San Francisco Unified School District secured nearly $14 million in city bond funding to design and construct green schoolyards at 84 public schools throughout San Francisco. </a:t>
            </a:r>
            <a:endParaRPr sz="1200" b="0" i="0" u="none" strike="noStrike" cap="none" dirty="0">
              <a:solidFill>
                <a:schemeClr val="dk1"/>
              </a:solidFill>
              <a:latin typeface="Calibri"/>
              <a:ea typeface="Calibri"/>
              <a:cs typeface="Calibri"/>
              <a:sym typeface="Calibri"/>
            </a:endParaRPr>
          </a:p>
        </p:txBody>
      </p:sp>
      <p:sp>
        <p:nvSpPr>
          <p:cNvPr id="89" name="Google Shape;8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4195670"/>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sz="1800" b="0" i="0" u="none" strike="noStrike" cap="none" dirty="0" smtClean="0">
                <a:solidFill>
                  <a:srgbClr val="000000"/>
                </a:solidFill>
                <a:effectLst/>
                <a:latin typeface="Arial"/>
                <a:ea typeface="Arial"/>
                <a:cs typeface="Arial"/>
                <a:sym typeface="Arial"/>
              </a:rPr>
              <a:t>-Out Teach provides professional development, mentoring and modeling for schools with outdoor classrooms. Their program is highly successful and improves teacher and student motivation. </a:t>
            </a:r>
          </a:p>
          <a:p>
            <a:pPr marL="0" marR="0" lvl="0" indent="0" algn="l" defTabSz="457200" eaLnBrk="1" fontAlgn="auto" latinLnBrk="0" hangingPunct="1">
              <a:lnSpc>
                <a:spcPct val="117999"/>
              </a:lnSpc>
              <a:spcBef>
                <a:spcPts val="0"/>
              </a:spcBef>
              <a:spcAft>
                <a:spcPts val="0"/>
              </a:spcAft>
              <a:buClrTx/>
              <a:buSzTx/>
              <a:buFontTx/>
              <a:buNone/>
              <a:tabLst/>
              <a:defRPr/>
            </a:pPr>
            <a:r>
              <a:rPr lang="en-US" sz="1800" b="0" i="0" u="none" strike="noStrike" cap="none" dirty="0" smtClean="0">
                <a:solidFill>
                  <a:srgbClr val="000000"/>
                </a:solidFill>
                <a:effectLst/>
                <a:latin typeface="Arial"/>
                <a:ea typeface="Arial"/>
                <a:cs typeface="Arial"/>
                <a:sym typeface="Arial"/>
              </a:rPr>
              <a:t>-Out Teach provides job-embedded coaching to transform teacher practice with field-tested outdoor experiential lessons that improve outcomes for students and help achieve learning standards.  </a:t>
            </a:r>
          </a:p>
          <a:p>
            <a:pPr marL="0" marR="0" lvl="0" indent="0" algn="l" defTabSz="457200" eaLnBrk="1" fontAlgn="auto" latinLnBrk="0" hangingPunct="1">
              <a:lnSpc>
                <a:spcPct val="117999"/>
              </a:lnSpc>
              <a:spcBef>
                <a:spcPts val="0"/>
              </a:spcBef>
              <a:spcAft>
                <a:spcPts val="0"/>
              </a:spcAft>
              <a:buClrTx/>
              <a:buSzTx/>
              <a:buFontTx/>
              <a:buNone/>
              <a:tabLst/>
              <a:defRPr/>
            </a:pPr>
            <a:r>
              <a:rPr lang="en-US" sz="1800" b="0" i="0" u="none" strike="noStrike" cap="none" dirty="0" smtClean="0">
                <a:solidFill>
                  <a:srgbClr val="000000"/>
                </a:solidFill>
                <a:effectLst/>
                <a:latin typeface="Arial"/>
                <a:cs typeface="Arial"/>
                <a:sym typeface="Arial"/>
              </a:rPr>
              <a:t>-</a:t>
            </a:r>
            <a:r>
              <a:rPr lang="en-US" sz="1800" b="0" i="0" u="none" strike="noStrike" cap="none" dirty="0" smtClean="0">
                <a:solidFill>
                  <a:srgbClr val="000000"/>
                </a:solidFill>
                <a:effectLst/>
                <a:latin typeface="Arial"/>
                <a:ea typeface="Arial"/>
                <a:cs typeface="Arial"/>
                <a:sym typeface="Arial"/>
              </a:rPr>
              <a:t>The organization currently serves 115 schools, 4,000 teachers, and 80,000 students. Out Teach has grown from a single location to a regional model that now includes Texas, the Mid-Atlantic, the Carolinas, and the Southeast, with plans to grow to 15 cities in five regions by 2023 and a goal of serving 15,000 teachers and 200,000 students annually.</a:t>
            </a:r>
            <a:endParaRPr lang="en-US" sz="2400" b="0" dirty="0" smtClean="0">
              <a:effectLst/>
            </a:endParaRPr>
          </a:p>
          <a:p>
            <a:r>
              <a:rPr lang="en-US" sz="2400" dirty="0" smtClean="0"/>
              <a:t/>
            </a:r>
            <a:br>
              <a:rPr lang="en-US" sz="2400" dirty="0" smtClean="0"/>
            </a:br>
            <a:endParaRPr lang="en-US" sz="2400" b="0" dirty="0">
              <a:solidFill>
                <a:srgbClr val="5B6771"/>
              </a:solidFill>
              <a:latin typeface="Georgia" panose="02040502050405020303" pitchFamily="18" charset="0"/>
            </a:endParaRPr>
          </a:p>
          <a:p>
            <a:endParaRPr lang="en-US" dirty="0" smtClean="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4125086"/>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4"/>
        <p:cNvGrpSpPr/>
        <p:nvPr/>
      </p:nvGrpSpPr>
      <p:grpSpPr>
        <a:xfrm>
          <a:off x="0" y="0"/>
          <a:ext cx="0" cy="0"/>
          <a:chOff x="0" y="0"/>
          <a:chExt cx="0" cy="0"/>
        </a:xfrm>
      </p:grpSpPr>
      <p:sp>
        <p:nvSpPr>
          <p:cNvPr id="195" name="Google Shape;19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-In Houston,</a:t>
            </a:r>
            <a:r>
              <a:rPr lang="en-US" baseline="0" dirty="0" smtClean="0"/>
              <a:t> TX, </a:t>
            </a:r>
            <a:r>
              <a:rPr lang="en-US" sz="1800" b="0" i="0" u="none" strike="noStrike" cap="none" dirty="0" smtClean="0">
                <a:solidFill>
                  <a:srgbClr val="000000"/>
                </a:solidFill>
                <a:effectLst/>
                <a:latin typeface="Arial"/>
                <a:ea typeface="Arial"/>
                <a:cs typeface="Arial"/>
                <a:sym typeface="Arial"/>
              </a:rPr>
              <a:t>In the past 30 years, SPARK has built over 200 community parks in 17 school districts in Harris County, Texas, including those being created in park deserts where no parks exist. </a:t>
            </a:r>
          </a:p>
          <a:p>
            <a:pPr marL="0" lvl="0" indent="0" algn="l" rtl="0">
              <a:spcBef>
                <a:spcPts val="0"/>
              </a:spcBef>
              <a:spcAft>
                <a:spcPts val="0"/>
              </a:spcAft>
              <a:buNone/>
            </a:pPr>
            <a:endParaRPr dirty="0"/>
          </a:p>
        </p:txBody>
      </p:sp>
      <p:sp>
        <p:nvSpPr>
          <p:cNvPr id="196" name="Google Shape;19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946823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9"/>
        <p:cNvGrpSpPr/>
        <p:nvPr/>
      </p:nvGrpSpPr>
      <p:grpSpPr>
        <a:xfrm>
          <a:off x="0" y="0"/>
          <a:ext cx="0" cy="0"/>
          <a:chOff x="0" y="0"/>
          <a:chExt cx="0" cy="0"/>
        </a:xfrm>
      </p:grpSpPr>
      <p:sp>
        <p:nvSpPr>
          <p:cNvPr id="180" name="Google Shape;18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-This is what most schoolyards look like today</a:t>
            </a:r>
            <a:r>
              <a:rPr lang="en-US" baseline="0" dirty="0" smtClean="0"/>
              <a:t> – a sea of asphalt or grass with a piece of playground equipment plunked down. These spaces are costly to schools and school districts….</a:t>
            </a:r>
          </a:p>
          <a:p>
            <a:pPr marL="0" lvl="0" indent="0" algn="l" rtl="0">
              <a:spcBef>
                <a:spcPts val="0"/>
              </a:spcBef>
              <a:spcAft>
                <a:spcPts val="0"/>
              </a:spcAft>
              <a:buNone/>
            </a:pPr>
            <a:r>
              <a:rPr lang="en-US" baseline="0" dirty="0" smtClean="0"/>
              <a:t>-Choose a few of these bullet points to highlight that will speak to your audience. </a:t>
            </a:r>
          </a:p>
          <a:p>
            <a:pPr marL="0" lvl="0" indent="0" algn="l" rtl="0">
              <a:spcBef>
                <a:spcPts val="0"/>
              </a:spcBef>
              <a:spcAft>
                <a:spcPts val="0"/>
              </a:spcAft>
              <a:buNone/>
            </a:pPr>
            <a:r>
              <a:rPr lang="en-US" baseline="0" dirty="0" smtClean="0"/>
              <a:t>-This is a before picture of a Space to Grow</a:t>
            </a:r>
            <a:r>
              <a:rPr lang="en-US" baseline="0" dirty="0" smtClean="0"/>
              <a:t>: Greening </a:t>
            </a:r>
            <a:r>
              <a:rPr lang="en-US" baseline="0" dirty="0" smtClean="0"/>
              <a:t>Chicago Schoolyards school on the far southeast side of Chicago</a:t>
            </a:r>
            <a:endParaRPr dirty="0"/>
          </a:p>
        </p:txBody>
      </p:sp>
      <p:sp>
        <p:nvSpPr>
          <p:cNvPr id="181" name="Google Shape;18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-Learning landscapes was founded in 2003, and in less than 15 years, transformed all 96 elementary</a:t>
            </a:r>
            <a:r>
              <a:rPr lang="en-US" baseline="0" dirty="0" smtClean="0"/>
              <a:t> school campuses in Denver Public Schools with Community Development Block Grant Funds and municipal bonds. </a:t>
            </a:r>
            <a:endParaRPr lang="en-US" dirty="0" smtClean="0"/>
          </a:p>
          <a:p>
            <a:r>
              <a:rPr lang="en-US" dirty="0" smtClean="0"/>
              <a:t>-Participatory landscapes that support</a:t>
            </a:r>
            <a:r>
              <a:rPr lang="en-US" baseline="0" dirty="0" smtClean="0"/>
              <a:t> </a:t>
            </a:r>
            <a:r>
              <a:rPr lang="en-US" dirty="0" smtClean="0"/>
              <a:t>outdoor learning with academic and</a:t>
            </a:r>
            <a:r>
              <a:rPr lang="en-US" baseline="0" dirty="0" smtClean="0"/>
              <a:t> </a:t>
            </a:r>
            <a:r>
              <a:rPr lang="en-US" dirty="0" smtClean="0"/>
              <a:t>physical education and socialization</a:t>
            </a:r>
            <a:r>
              <a:rPr lang="en-US" baseline="0" dirty="0" smtClean="0"/>
              <a:t> </a:t>
            </a:r>
            <a:r>
              <a:rPr lang="en-US" dirty="0" smtClean="0"/>
              <a:t>tools for school-age children.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3092104"/>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6"/>
        <p:cNvGrpSpPr/>
        <p:nvPr/>
      </p:nvGrpSpPr>
      <p:grpSpPr>
        <a:xfrm>
          <a:off x="0" y="0"/>
          <a:ext cx="0" cy="0"/>
          <a:chOff x="0" y="0"/>
          <a:chExt cx="0" cy="0"/>
        </a:xfrm>
      </p:grpSpPr>
      <p:sp>
        <p:nvSpPr>
          <p:cNvPr id="277" name="Google Shape;27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-See the C&amp;NN Green Schoolyards Resource</a:t>
            </a:r>
            <a:r>
              <a:rPr lang="en-US" baseline="0" dirty="0" smtClean="0"/>
              <a:t> Hub to f</a:t>
            </a:r>
            <a:r>
              <a:rPr lang="en-US" dirty="0" smtClean="0"/>
              <a:t>ind out more about every step of the green schoolyards</a:t>
            </a:r>
            <a:r>
              <a:rPr lang="en-US" baseline="0" dirty="0" smtClean="0"/>
              <a:t> program development process with resources created by programs across the country. </a:t>
            </a:r>
            <a:endParaRPr dirty="0"/>
          </a:p>
        </p:txBody>
      </p:sp>
      <p:sp>
        <p:nvSpPr>
          <p:cNvPr id="278" name="Google Shape;27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-But schoolyards can be</a:t>
            </a:r>
            <a:r>
              <a:rPr lang="en-US" baseline="0" dirty="0" smtClean="0"/>
              <a:t> so much more.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-Choose a few of these bullet points to highlight that will speak to your audience.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-This after picture of the same schoolyard includes </a:t>
            </a:r>
            <a:r>
              <a:rPr lang="en-US" baseline="0" dirty="0" err="1" smtClean="0"/>
              <a:t>stormwater</a:t>
            </a:r>
            <a:r>
              <a:rPr lang="en-US" baseline="0" dirty="0" smtClean="0"/>
              <a:t> capture, an outdoor classroom, age-appropriate playgrounds, edible and pollinator gardens, trees, and areas for physical activity. </a:t>
            </a:r>
            <a:endParaRPr lang="en-US" dirty="0" smtClean="0"/>
          </a:p>
          <a:p>
            <a:pPr marL="0" lvl="0" indent="0" algn="l" rtl="0">
              <a:spcBef>
                <a:spcPts val="0"/>
              </a:spcBef>
              <a:spcAft>
                <a:spcPts val="0"/>
              </a:spcAft>
              <a:buNone/>
            </a:pPr>
            <a:endParaRPr dirty="0"/>
          </a:p>
        </p:txBody>
      </p:sp>
      <p:sp>
        <p:nvSpPr>
          <p:cNvPr id="188" name="Google Shape;18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 name="Google Shape;19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3"/>
        <p:cNvGrpSpPr/>
        <p:nvPr/>
      </p:nvGrpSpPr>
      <p:grpSpPr>
        <a:xfrm>
          <a:off x="0" y="0"/>
          <a:ext cx="0" cy="0"/>
          <a:chOff x="0" y="0"/>
          <a:chExt cx="0" cy="0"/>
        </a:xfrm>
      </p:grpSpPr>
      <p:sp>
        <p:nvSpPr>
          <p:cNvPr id="204" name="Google Shape;20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(Feel</a:t>
            </a:r>
            <a:r>
              <a:rPr lang="en-US" baseline="0" dirty="0" smtClean="0"/>
              <a:t> free to add in photos from your community to make this more relevant.)</a:t>
            </a:r>
          </a:p>
          <a:p>
            <a:pPr marL="0" lvl="0" indent="0" algn="l" rtl="0">
              <a:spcBef>
                <a:spcPts val="0"/>
              </a:spcBef>
              <a:spcAft>
                <a:spcPts val="0"/>
              </a:spcAft>
              <a:buNone/>
            </a:pPr>
            <a:r>
              <a:rPr lang="en-US" baseline="0" dirty="0" smtClean="0"/>
              <a:t>How can we ensure that all students and community members have access to green schoolyards in our district?</a:t>
            </a:r>
            <a:endParaRPr dirty="0"/>
          </a:p>
        </p:txBody>
      </p:sp>
      <p:sp>
        <p:nvSpPr>
          <p:cNvPr id="205" name="Google Shape;20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0"/>
        <p:cNvGrpSpPr/>
        <p:nvPr/>
      </p:nvGrpSpPr>
      <p:grpSpPr>
        <a:xfrm>
          <a:off x="0" y="0"/>
          <a:ext cx="0" cy="0"/>
          <a:chOff x="0" y="0"/>
          <a:chExt cx="0" cy="0"/>
        </a:xfrm>
      </p:grpSpPr>
      <p:sp>
        <p:nvSpPr>
          <p:cNvPr id="211" name="Google Shape;211;g425dcc259c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425dcc259c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0"/>
        <p:cNvGrpSpPr/>
        <p:nvPr/>
      </p:nvGrpSpPr>
      <p:grpSpPr>
        <a:xfrm>
          <a:off x="0" y="0"/>
          <a:ext cx="0" cy="0"/>
          <a:chOff x="0" y="0"/>
          <a:chExt cx="0" cy="0"/>
        </a:xfrm>
      </p:grpSpPr>
      <p:sp>
        <p:nvSpPr>
          <p:cNvPr id="211" name="Google Shape;211;g425dcc259c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2" name="Google Shape;212;g425dcc259c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0"/>
        <p:cNvGrpSpPr/>
        <p:nvPr/>
      </p:nvGrpSpPr>
      <p:grpSpPr>
        <a:xfrm>
          <a:off x="0" y="0"/>
          <a:ext cx="0" cy="0"/>
          <a:chOff x="0" y="0"/>
          <a:chExt cx="0" cy="0"/>
        </a:xfrm>
      </p:grpSpPr>
      <p:sp>
        <p:nvSpPr>
          <p:cNvPr id="211" name="Google Shape;211;g425dcc259c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2" name="Google Shape;212;g425dcc259c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8"/>
        <p:cNvGrpSpPr/>
        <p:nvPr/>
      </p:nvGrpSpPr>
      <p:grpSpPr>
        <a:xfrm>
          <a:off x="0" y="0"/>
          <a:ext cx="0" cy="0"/>
          <a:chOff x="0" y="0"/>
          <a:chExt cx="0" cy="0"/>
        </a:xfrm>
      </p:grpSpPr>
      <p:sp>
        <p:nvSpPr>
          <p:cNvPr id="229" name="Google Shape;22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-Use this graphic</a:t>
            </a:r>
            <a:r>
              <a:rPr lang="en-US" baseline="0" dirty="0" smtClean="0"/>
              <a:t> to talk about</a:t>
            </a:r>
            <a:r>
              <a:rPr lang="en-US" baseline="0" dirty="0" smtClean="0"/>
              <a:t> audience priorities that </a:t>
            </a:r>
            <a:r>
              <a:rPr lang="en-US" baseline="0" dirty="0" smtClean="0"/>
              <a:t>can be met through green schoolyards. What are they focused on? SEL? Attendance? Mental Health? </a:t>
            </a:r>
          </a:p>
          <a:p>
            <a:pPr marL="0" lvl="0" indent="0" algn="l" rtl="0">
              <a:spcBef>
                <a:spcPts val="0"/>
              </a:spcBef>
              <a:spcAft>
                <a:spcPts val="0"/>
              </a:spcAft>
              <a:buNone/>
            </a:pPr>
            <a:r>
              <a:rPr lang="en-US" baseline="0" dirty="0" smtClean="0"/>
              <a:t>-All of these things and more can be supported by greening schoolyards in your community. </a:t>
            </a:r>
          </a:p>
          <a:p>
            <a:pPr marL="0" lvl="0" indent="0" algn="l" rtl="0">
              <a:spcBef>
                <a:spcPts val="0"/>
              </a:spcBef>
              <a:spcAft>
                <a:spcPts val="0"/>
              </a:spcAft>
              <a:buNone/>
            </a:pPr>
            <a:r>
              <a:rPr lang="en-US" baseline="0" dirty="0" smtClean="0"/>
              <a:t>-Partners and funders can be brought to the table based on their interests in any of these benefits.</a:t>
            </a:r>
          </a:p>
          <a:p>
            <a:pPr marL="0" lvl="0" indent="0" algn="l" rtl="0">
              <a:spcBef>
                <a:spcPts val="0"/>
              </a:spcBef>
              <a:spcAft>
                <a:spcPts val="0"/>
              </a:spcAft>
              <a:buNone/>
            </a:pPr>
            <a:endParaRPr dirty="0"/>
          </a:p>
        </p:txBody>
      </p:sp>
      <p:sp>
        <p:nvSpPr>
          <p:cNvPr id="230" name="Google Shape;23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type="secHead">
  <p:cSld name="SECTION_HEADER">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p:spTree>
      <p:nvGrpSpPr>
        <p:cNvPr id="1" name="Shape 78"/>
        <p:cNvGrpSpPr/>
        <p:nvPr/>
      </p:nvGrpSpPr>
      <p:grpSpPr>
        <a:xfrm>
          <a:off x="0" y="0"/>
          <a:ext cx="0" cy="0"/>
          <a:chOff x="0" y="0"/>
          <a:chExt cx="0" cy="0"/>
        </a:xfrm>
      </p:grpSpPr>
      <p:sp>
        <p:nvSpPr>
          <p:cNvPr id="79" name="Google Shape;79;p12"/>
          <p:cNvSpPr txBox="1">
            <a:spLocks noGrp="1"/>
          </p:cNvSpPr>
          <p:nvPr>
            <p:ph type="ctrTitle"/>
          </p:nvPr>
        </p:nvSpPr>
        <p:spPr>
          <a:xfrm>
            <a:off x="685800" y="2130427"/>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2" name="Google Shape;82;p1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3" name="Google Shape;83;p1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mp; Subtitle" type="tx">
  <p:cSld name="TITLE_AND_BODY">
    <p:spTree>
      <p:nvGrpSpPr>
        <p:cNvPr id="1" name="Shape 9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mp; Subtitle" type="tx">
  <p:cSld name="TITLE_AND_BODY">
    <p:spTree>
      <p:nvGrpSpPr>
        <p:cNvPr id="1" name="Shape 9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88FD321-6BAA-4C8B-8750-1145284D3FA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5C1D388-BA4B-411C-BB31-33289562AAD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9A2AA39-498F-45F3-9440-9AA92B56BC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5C3C730-FFB6-45E8-8D93-90268BD466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92BA68D-5835-435B-AD1B-1901A4AE80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6226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E34FF0C-41D6-4B2A-9F1B-9A6F394695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FA82930-AB91-406B-A13A-B00539F9E9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67C9BD8-D310-4863-96E7-3369B49FC2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B071412-180B-4C6D-9C9A-B1B1D2FAF0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591C56F-E9AB-400D-A522-7F660B745E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2146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902BD72-50F1-493B-90FC-70927F1E446C}"/>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E175999-1F4D-4FF7-B177-A72316F92E5D}"/>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603C69E-C7E0-4E68-BBED-4DC6223ACC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F03D159-E93C-4BB9-A3E2-D77E19123E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33F03B2-9660-491B-8A3B-1EF2D4F1DF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4809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6EBD9AC-FD71-4ABC-AD4D-5E871025F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CB68E83-B4AA-46FC-B010-EAB7587270F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54BF559-E7F8-460E-ABAB-8DD1AF91DFF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4287E1E-7BE8-4039-B24D-D2450CD6D1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E4B52A7-C8E2-481F-8E40-7AF3F478D6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57E14A3-0456-4029-A8F3-0B4E469405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7142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7AE9977-4232-405B-A39C-D816196AE6D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4933C2-9CCE-4AB6-8316-4A9FD1649B88}"/>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73BACFA-913A-4CDC-8409-22E79BF1616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606ACFC-2632-47EE-9720-4FDE97C46552}"/>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3CADE59-57D1-4DD5-887A-14A812F2DA8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9AEDD9F-EB25-4258-A73C-5E965D013E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3A1E119-6C7C-472A-987D-65617199B1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5CE67C3-BE05-41F2-B9BE-3C4A668862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026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5B3F191-E5AB-4223-BBF9-F4194F9203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A38E0C9-BB1A-4E38-82D4-E6BDCBA360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E4382E5-6DE3-4B77-A0C2-96DCFB54FC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722B268-34D0-4907-8A2A-117E6F12B1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838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2C3E981-DFFF-4079-A7A4-13C64DC3E7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3D208C1-4A69-4057-83FE-6B3FB78739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77B236E-1E31-4A8A-BFA6-86FB4F8A08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8542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849BB7E-2D4A-4AD5-B397-7F2B0B3C7A7C}"/>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1EEAC2F-E5A3-4D47-95C3-94156BB77A2F}"/>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2BE0D5A-58D7-4590-BC80-F6229BE341B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0665DE1-D1DC-4246-A17B-B88A7C256E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71CD764-1841-4E80-9583-E1FBAFEE9C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A6139E0-1C7D-4EB4-A970-7F423F1E6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1207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B458E7C-5E0D-49A6-9A77-F9B155ABCF7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AE770D3-4A58-458C-8332-B2F1E70085C4}"/>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A737B90-165E-4378-8BA6-A6CEACE8873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4690DF0-105C-416F-8444-58D140F30B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2AE5DC8-37CE-499D-A13C-52BF4DDB51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315A13-1226-4BC2-BDC6-FB875B2B10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987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E070618-B92C-4B16-B1B4-AC37966ACB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8617B60-6C36-4177-9895-9BD3D506330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4CD0F12-4FC3-4B67-A45C-6A4A455F51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4BED097-2EB7-48D5-898D-97588C896B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B15155E-5884-432D-8AC3-9022A75322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8346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B221211-E4A1-4474-9067-7269CAD6A90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2FC2E35-00E1-4484-9EB5-C64235209890}"/>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64543E4-793F-49FD-A62B-401E169EC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5512BAA-472F-40FC-ACB1-D9CE41883D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A9611DE-9513-4CF6-9EF4-694CF5EE01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8355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Inside Slide">
    <p:spTree>
      <p:nvGrpSpPr>
        <p:cNvPr id="1" name=""/>
        <p:cNvGrpSpPr/>
        <p:nvPr/>
      </p:nvGrpSpPr>
      <p:grpSpPr>
        <a:xfrm>
          <a:off x="0" y="0"/>
          <a:ext cx="0" cy="0"/>
          <a:chOff x="0" y="0"/>
          <a:chExt cx="0" cy="0"/>
        </a:xfrm>
      </p:grpSpPr>
      <p:sp>
        <p:nvSpPr>
          <p:cNvPr id="75" name="Out Teach  |"/>
          <p:cNvSpPr txBox="1"/>
          <p:nvPr/>
        </p:nvSpPr>
        <p:spPr>
          <a:xfrm>
            <a:off x="7972208" y="6465341"/>
            <a:ext cx="918145"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http://schemas.openxmlformats.org/presentationml/2006/main" xmlns:r="http://schemas.openxmlformats.org/officeDocument/2006/relationships" xmlns:a="http://schemas.openxmlformats.org/drawingml/2006/main" val="1"/>
            </a:ext>
          </a:extLst>
        </p:spPr>
        <p:txBody>
          <a:bodyPr wrap="none" lIns="35719" tIns="35719" rIns="35719" bIns="3571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929292"/>
                </a:solidFill>
              </a:defRPr>
            </a:pPr>
            <a:r>
              <a:rPr kumimoji="0" lang="en-US" sz="1200" b="0" i="0" u="none" strike="noStrike" kern="1200" cap="none" spc="0" normalizeH="0" baseline="0" noProof="0" dirty="0">
                <a:ln>
                  <a:noFill/>
                </a:ln>
                <a:solidFill>
                  <a:srgbClr val="929292"/>
                </a:solidFill>
                <a:effectLst/>
                <a:uLnTx/>
                <a:uFillTx/>
                <a:latin typeface="Calibri" panose="020F0502020204030204"/>
                <a:ea typeface="+mn-ea"/>
                <a:cs typeface="+mn-cs"/>
                <a:sym typeface="Helvetica Neue Medium"/>
              </a:rPr>
              <a:t>o</a:t>
            </a:r>
            <a:r>
              <a:rPr kumimoji="0" sz="1200" b="0" i="0" u="none" strike="noStrike" kern="1200" cap="none" spc="0" normalizeH="0" baseline="0" noProof="0" dirty="0">
                <a:ln>
                  <a:noFill/>
                </a:ln>
                <a:solidFill>
                  <a:srgbClr val="929292"/>
                </a:solidFill>
                <a:effectLst/>
                <a:uLnTx/>
                <a:uFillTx/>
                <a:latin typeface="Calibri" panose="020F0502020204030204"/>
                <a:ea typeface="+mn-ea"/>
                <a:cs typeface="+mn-cs"/>
                <a:sym typeface="Helvetica Neue Medium"/>
              </a:rPr>
              <a:t>ut</a:t>
            </a:r>
            <a:r>
              <a:rPr kumimoji="0" lang="en-US" sz="1200" b="0" i="0" u="none" strike="noStrike" kern="1200" cap="none" spc="0" normalizeH="0" baseline="0" noProof="0" dirty="0">
                <a:ln>
                  <a:noFill/>
                </a:ln>
                <a:solidFill>
                  <a:srgbClr val="929292"/>
                </a:solidFill>
                <a:effectLst/>
                <a:uLnTx/>
                <a:uFillTx/>
                <a:latin typeface="Calibri" panose="020F0502020204030204"/>
                <a:ea typeface="+mn-ea"/>
                <a:cs typeface="+mn-cs"/>
                <a:sym typeface="Helvetica Neue Medium"/>
              </a:rPr>
              <a:t>-t</a:t>
            </a:r>
            <a:r>
              <a:rPr kumimoji="0" sz="1200" b="0" i="0" u="none" strike="noStrike" kern="1200" cap="none" spc="0" normalizeH="0" baseline="0" noProof="0" dirty="0">
                <a:ln>
                  <a:noFill/>
                </a:ln>
                <a:solidFill>
                  <a:srgbClr val="929292"/>
                </a:solidFill>
                <a:effectLst/>
                <a:uLnTx/>
                <a:uFillTx/>
                <a:latin typeface="Calibri" panose="020F0502020204030204"/>
                <a:ea typeface="+mn-ea"/>
                <a:cs typeface="+mn-cs"/>
                <a:sym typeface="Helvetica Neue Medium"/>
              </a:rPr>
              <a:t>each</a:t>
            </a:r>
            <a:r>
              <a:rPr kumimoji="0" lang="en-US" sz="1200" b="0" i="0" u="none" strike="noStrike" kern="1200" cap="none" spc="0" normalizeH="0" baseline="0" noProof="0" dirty="0">
                <a:ln>
                  <a:noFill/>
                </a:ln>
                <a:solidFill>
                  <a:srgbClr val="929292"/>
                </a:solidFill>
                <a:effectLst/>
                <a:uLnTx/>
                <a:uFillTx/>
                <a:latin typeface="Calibri" panose="020F0502020204030204"/>
                <a:ea typeface="+mn-ea"/>
                <a:cs typeface="+mn-cs"/>
                <a:sym typeface="Helvetica Neue Medium"/>
              </a:rPr>
              <a:t>.org</a:t>
            </a:r>
            <a:endParaRPr kumimoji="0" sz="1200" b="0" i="0" u="none" strike="noStrike" kern="1200" cap="none" spc="0" normalizeH="0" baseline="0" noProof="0" dirty="0">
              <a:ln>
                <a:noFill/>
              </a:ln>
              <a:solidFill>
                <a:srgbClr val="929292"/>
              </a:solidFill>
              <a:effectLst/>
              <a:uLnTx/>
              <a:uFillTx/>
              <a:latin typeface="Calibri" panose="020F0502020204030204"/>
              <a:ea typeface="+mn-ea"/>
              <a:cs typeface="+mn-cs"/>
            </a:endParaRPr>
          </a:p>
        </p:txBody>
      </p:sp>
      <p:sp>
        <p:nvSpPr>
          <p:cNvPr id="76" name="Slide Number"/>
          <p:cNvSpPr txBox="1">
            <a:spLocks noGrp="1"/>
          </p:cNvSpPr>
          <p:nvPr>
            <p:ph type="sldNum" sz="quarter" idx="2"/>
          </p:nvPr>
        </p:nvSpPr>
        <p:spPr>
          <a:xfrm>
            <a:off x="8750350" y="6465341"/>
            <a:ext cx="185443" cy="251168"/>
          </a:xfrm>
          <a:prstGeom prst="rect">
            <a:avLst/>
          </a:prstGeom>
        </p:spPr>
        <p:txBody>
          <a:bodyPr/>
          <a:lstStyle>
            <a:lvl1pPr algn="l">
              <a:defRPr sz="1200">
                <a:solidFill>
                  <a:srgbClr val="929292"/>
                </a:solidFill>
                <a:latin typeface="+mn-lt"/>
                <a:ea typeface="+mn-ea"/>
                <a:cs typeface="+mn-cs"/>
                <a:sym typeface="Helvetica Neue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srgbClr val="929292"/>
                </a:solidFill>
                <a:effectLst/>
                <a:uLnTx/>
                <a:uFillTx/>
                <a:latin typeface="Calibri" panose="020F0502020204030204"/>
                <a:ea typeface="+mn-ea"/>
                <a:cs typeface="+mn-cs"/>
                <a:sym typeface="Helvetica Neue Mediu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dirty="0">
              <a:ln>
                <a:noFill/>
              </a:ln>
              <a:solidFill>
                <a:srgbClr val="929292"/>
              </a:solidFill>
              <a:effectLst/>
              <a:uLnTx/>
              <a:uFillTx/>
              <a:latin typeface="Calibri" panose="020F0502020204030204"/>
              <a:ea typeface="+mn-ea"/>
              <a:cs typeface="+mn-cs"/>
              <a:sym typeface="Helvetica Neue Medium"/>
            </a:endParaRPr>
          </a:p>
        </p:txBody>
      </p:sp>
      <p:sp>
        <p:nvSpPr>
          <p:cNvPr id="77" name="Line"/>
          <p:cNvSpPr/>
          <p:nvPr/>
        </p:nvSpPr>
        <p:spPr>
          <a:xfrm>
            <a:off x="257836" y="6361636"/>
            <a:ext cx="8628330" cy="1"/>
          </a:xfrm>
          <a:prstGeom prst="line">
            <a:avLst/>
          </a:prstGeom>
          <a:ln w="12700">
            <a:solidFill>
              <a:srgbClr val="5B6771">
                <a:alpha val="25000"/>
              </a:srgbClr>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15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pic>
        <p:nvPicPr>
          <p:cNvPr id="5"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3941B61-D78E-754B-AD7C-C3B7664C8053}"/>
              </a:ext>
            </a:extLst>
          </p:cNvPr>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79375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138548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1643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9629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027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5231649"/>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Vertical Title and Text" type="vertTitleAndTx">
  <p:cSld name="VERTICAL_TITLE_AND_VERTICAL_TEX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rot="5400000">
            <a:off x="4732338"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body" idx="1"/>
          </p:nvPr>
        </p:nvSpPr>
        <p:spPr>
          <a:xfrm rot="5400000">
            <a:off x="541339"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8893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0068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47743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6734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0089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7413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3235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1_Title and Content">
  <p:cSld name="1_Title and Content">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8593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type="secHead">
  <p:cSld name="Section Header">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9" name="Google Shape;39;p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40" name="Google Shape;40;p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41" name="Google Shape;41;p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39367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wo Content" type="twoObj">
  <p:cSld name="Two Conte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8"/>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8"/>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47" name="Google Shape;47;p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48" name="Google Shape;48;p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99871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Vertical Text" type="vertTx">
  <p:cSld name="VERTICAL_TEX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5" name="Google Shape;35;p5"/>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omparison" type="twoTxTwoObj">
  <p:cSld name="Comparison">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Google Shape;54;p9"/>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Google Shape;55;p9"/>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56" name="Google Shape;56;p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57" name="Google Shape;57;p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9921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 Only">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1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61" name="Google Shape;61;p1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62" name="Google Shape;62;p1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7588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spTree>
      <p:nvGrpSpPr>
        <p:cNvPr id="1" name="Shape 63"/>
        <p:cNvGrpSpPr/>
        <p:nvPr/>
      </p:nvGrpSpPr>
      <p:grpSpPr>
        <a:xfrm>
          <a:off x="0" y="0"/>
          <a:ext cx="0" cy="0"/>
          <a:chOff x="0" y="0"/>
          <a:chExt cx="0" cy="0"/>
        </a:xfrm>
      </p:grpSpPr>
      <p:sp>
        <p:nvSpPr>
          <p:cNvPr id="64" name="Google Shape;64;p1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65" name="Google Shape;65;p1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66" name="Google Shape;66;p1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2417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ontent with Caption" type="objTx">
  <p:cSld name="Content with Caption">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12"/>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 name="Google Shape;70;p12"/>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1" name="Google Shape;71;p1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72" name="Google Shape;72;p1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73" name="Google Shape;73;p1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2511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Vertical Text" type="vertTx">
  <p:cSld name="Title and Vertical 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3"/>
          <p:cNvSpPr txBox="1">
            <a:spLocks noGrp="1"/>
          </p:cNvSpPr>
          <p:nvPr>
            <p:ph type="body" idx="1"/>
          </p:nvPr>
        </p:nvSpPr>
        <p:spPr>
          <a:xfrm rot="5400000">
            <a:off x="2309019"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1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78" name="Google Shape;78;p1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79" name="Google Shape;79;p1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9887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14"/>
          <p:cNvSpPr txBox="1">
            <a:spLocks noGrp="1"/>
          </p:cNvSpPr>
          <p:nvPr>
            <p:ph type="title"/>
          </p:nvPr>
        </p:nvSpPr>
        <p:spPr>
          <a:xfrm rot="5400000">
            <a:off x="4732338"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4"/>
          <p:cNvSpPr txBox="1">
            <a:spLocks noGrp="1"/>
          </p:cNvSpPr>
          <p:nvPr>
            <p:ph type="body" idx="1"/>
          </p:nvPr>
        </p:nvSpPr>
        <p:spPr>
          <a:xfrm rot="5400000">
            <a:off x="541339"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1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84" name="Google Shape;84;p1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85" name="Google Shape;85;p1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5150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slid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390525" y="2425700"/>
            <a:ext cx="8222100" cy="1244800"/>
          </a:xfrm>
          <a:prstGeom prst="rect">
            <a:avLst/>
          </a:prstGeom>
        </p:spPr>
        <p:txBody>
          <a:bodyPr spcFirstLastPara="1" wrap="square" lIns="91425" tIns="91425" rIns="91425" bIns="91425" anchor="b" anchorCtr="0"/>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5" name="Google Shape;55;p14"/>
          <p:cNvSpPr txBox="1">
            <a:spLocks noGrp="1"/>
          </p:cNvSpPr>
          <p:nvPr>
            <p:ph type="subTitle" idx="1"/>
          </p:nvPr>
        </p:nvSpPr>
        <p:spPr>
          <a:xfrm>
            <a:off x="390525" y="3718840"/>
            <a:ext cx="8222100" cy="5772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9570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type="secHead">
  <p:cSld name="Section header">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460950" y="2753800"/>
            <a:ext cx="8222100" cy="1350400"/>
          </a:xfrm>
          <a:prstGeom prst="rect">
            <a:avLst/>
          </a:prstGeom>
        </p:spPr>
        <p:txBody>
          <a:bodyPr spcFirstLastPara="1" wrap="square" lIns="91425" tIns="91425" rIns="91425" bIns="91425" anchor="ctr" anchorCtr="0"/>
          <a:lstStyle>
            <a:lvl1pPr lvl="0" rtl="0">
              <a:spcBef>
                <a:spcPts val="0"/>
              </a:spcBef>
              <a:spcAft>
                <a:spcPts val="0"/>
              </a:spcAft>
              <a:buSzPts val="4200"/>
              <a:buNone/>
              <a:defRPr sz="56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4305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 and body">
    <p:spTree>
      <p:nvGrpSpPr>
        <p:cNvPr id="1" name="Shape 58"/>
        <p:cNvGrpSpPr/>
        <p:nvPr/>
      </p:nvGrpSpPr>
      <p:grpSpPr>
        <a:xfrm>
          <a:off x="0" y="0"/>
          <a:ext cx="0" cy="0"/>
          <a:chOff x="0" y="0"/>
          <a:chExt cx="0" cy="0"/>
        </a:xfrm>
      </p:grpSpPr>
      <p:sp>
        <p:nvSpPr>
          <p:cNvPr id="59" name="Google Shape;59;p16"/>
          <p:cNvSpPr/>
          <p:nvPr/>
        </p:nvSpPr>
        <p:spPr>
          <a:xfrm rot="10800000" flipH="1">
            <a:off x="0" y="2248000"/>
            <a:ext cx="9144000" cy="4610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16"/>
          <p:cNvSpPr/>
          <p:nvPr/>
        </p:nvSpPr>
        <p:spPr>
          <a:xfrm rot="10800000">
            <a:off x="0" y="5515467"/>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16"/>
          <p:cNvSpPr txBox="1">
            <a:spLocks noGrp="1"/>
          </p:cNvSpPr>
          <p:nvPr>
            <p:ph type="title"/>
          </p:nvPr>
        </p:nvSpPr>
        <p:spPr>
          <a:xfrm>
            <a:off x="471900" y="984967"/>
            <a:ext cx="8222100" cy="1023600"/>
          </a:xfrm>
          <a:prstGeom prst="rect">
            <a:avLst/>
          </a:prstGeom>
        </p:spPr>
        <p:txBody>
          <a:bodyPr spcFirstLastPara="1" wrap="square" lIns="91425" tIns="91425" rIns="91425" bIns="91425" anchor="b"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2" name="Google Shape;62;p16"/>
          <p:cNvSpPr txBox="1">
            <a:spLocks noGrp="1"/>
          </p:cNvSpPr>
          <p:nvPr>
            <p:ph type="body" idx="1"/>
          </p:nvPr>
        </p:nvSpPr>
        <p:spPr>
          <a:xfrm>
            <a:off x="471900" y="2558767"/>
            <a:ext cx="8222100" cy="2832000"/>
          </a:xfrm>
          <a:prstGeom prst="rect">
            <a:avLst/>
          </a:prstGeom>
        </p:spPr>
        <p:txBody>
          <a:bodyPr spcFirstLastPara="1" wrap="square" lIns="91425" tIns="91425" rIns="91425" bIns="91425" anchor="t" anchorCtr="0"/>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pic>
        <p:nvPicPr>
          <p:cNvPr id="63" name="Google Shape;63;p16"/>
          <p:cNvPicPr preferRelativeResize="0"/>
          <p:nvPr/>
        </p:nvPicPr>
        <p:blipFill>
          <a:blip r:embed="rId2">
            <a:alphaModFix/>
          </a:blip>
          <a:stretch>
            <a:fillRect/>
          </a:stretch>
        </p:blipFill>
        <p:spPr>
          <a:xfrm>
            <a:off x="1" y="5660277"/>
            <a:ext cx="9144003" cy="1197715"/>
          </a:xfrm>
          <a:prstGeom prst="rect">
            <a:avLst/>
          </a:prstGeom>
          <a:noFill/>
          <a:ln>
            <a:noFill/>
          </a:ln>
        </p:spPr>
      </p:pic>
      <p:sp>
        <p:nvSpPr>
          <p:cNvPr id="64" name="Google Shape;64;p16"/>
          <p:cNvSpPr/>
          <p:nvPr/>
        </p:nvSpPr>
        <p:spPr>
          <a:xfrm>
            <a:off x="0" y="2248000"/>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6827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 and two columns">
    <p:spTree>
      <p:nvGrpSpPr>
        <p:cNvPr id="1" name="Shape 65"/>
        <p:cNvGrpSpPr/>
        <p:nvPr/>
      </p:nvGrpSpPr>
      <p:grpSpPr>
        <a:xfrm>
          <a:off x="0" y="0"/>
          <a:ext cx="0" cy="0"/>
          <a:chOff x="0" y="0"/>
          <a:chExt cx="0" cy="0"/>
        </a:xfrm>
      </p:grpSpPr>
      <p:sp>
        <p:nvSpPr>
          <p:cNvPr id="66" name="Google Shape;66;p17"/>
          <p:cNvSpPr/>
          <p:nvPr/>
        </p:nvSpPr>
        <p:spPr>
          <a:xfrm rot="10800000" flipH="1">
            <a:off x="0" y="2248000"/>
            <a:ext cx="9144000" cy="4610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7"/>
          <p:cNvSpPr/>
          <p:nvPr/>
        </p:nvSpPr>
        <p:spPr>
          <a:xfrm>
            <a:off x="0" y="2248000"/>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17"/>
          <p:cNvSpPr txBox="1">
            <a:spLocks noGrp="1"/>
          </p:cNvSpPr>
          <p:nvPr>
            <p:ph type="title"/>
          </p:nvPr>
        </p:nvSpPr>
        <p:spPr>
          <a:xfrm>
            <a:off x="471900" y="984967"/>
            <a:ext cx="8222100" cy="1023600"/>
          </a:xfrm>
          <a:prstGeom prst="rect">
            <a:avLst/>
          </a:prstGeom>
        </p:spPr>
        <p:txBody>
          <a:bodyPr spcFirstLastPara="1" wrap="square" lIns="91425" tIns="91425" rIns="91425" bIns="91425" anchor="b"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9" name="Google Shape;69;p17"/>
          <p:cNvSpPr txBox="1">
            <a:spLocks noGrp="1"/>
          </p:cNvSpPr>
          <p:nvPr>
            <p:ph type="body" idx="1"/>
          </p:nvPr>
        </p:nvSpPr>
        <p:spPr>
          <a:xfrm>
            <a:off x="471900" y="2558767"/>
            <a:ext cx="3999900" cy="27980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0" name="Google Shape;70;p17"/>
          <p:cNvSpPr txBox="1">
            <a:spLocks noGrp="1"/>
          </p:cNvSpPr>
          <p:nvPr>
            <p:ph type="body" idx="2"/>
          </p:nvPr>
        </p:nvSpPr>
        <p:spPr>
          <a:xfrm>
            <a:off x="4694250" y="2558767"/>
            <a:ext cx="3999900" cy="27980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1" name="Google Shape;71;p17"/>
          <p:cNvSpPr/>
          <p:nvPr/>
        </p:nvSpPr>
        <p:spPr>
          <a:xfrm rot="10800000">
            <a:off x="0" y="5515467"/>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72" name="Google Shape;72;p17"/>
          <p:cNvPicPr preferRelativeResize="0"/>
          <p:nvPr/>
        </p:nvPicPr>
        <p:blipFill>
          <a:blip r:embed="rId2">
            <a:alphaModFix/>
          </a:blip>
          <a:stretch>
            <a:fillRect/>
          </a:stretch>
        </p:blipFill>
        <p:spPr>
          <a:xfrm>
            <a:off x="1" y="5660277"/>
            <a:ext cx="9144003" cy="1197715"/>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011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Picture with Caption" type="picTx">
  <p:cSld name="PICTURE_WITH_CAPTION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9" name="Google Shape;39;p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2" name="Google Shape;42;p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 only">
    <p:spTree>
      <p:nvGrpSpPr>
        <p:cNvPr id="1" name="Shape 73"/>
        <p:cNvGrpSpPr/>
        <p:nvPr/>
      </p:nvGrpSpPr>
      <p:grpSpPr>
        <a:xfrm>
          <a:off x="0" y="0"/>
          <a:ext cx="0" cy="0"/>
          <a:chOff x="0" y="0"/>
          <a:chExt cx="0" cy="0"/>
        </a:xfrm>
      </p:grpSpPr>
      <p:sp>
        <p:nvSpPr>
          <p:cNvPr id="74" name="Google Shape;74;p18"/>
          <p:cNvSpPr/>
          <p:nvPr/>
        </p:nvSpPr>
        <p:spPr>
          <a:xfrm rot="10800000" flipH="1">
            <a:off x="0" y="875200"/>
            <a:ext cx="9144000" cy="59828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18"/>
          <p:cNvSpPr/>
          <p:nvPr/>
        </p:nvSpPr>
        <p:spPr>
          <a:xfrm>
            <a:off x="0" y="875133"/>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8"/>
          <p:cNvSpPr txBox="1">
            <a:spLocks noGrp="1"/>
          </p:cNvSpPr>
          <p:nvPr>
            <p:ph type="title"/>
          </p:nvPr>
        </p:nvSpPr>
        <p:spPr>
          <a:xfrm>
            <a:off x="98250" y="21800"/>
            <a:ext cx="8826600" cy="803600"/>
          </a:xfrm>
          <a:prstGeom prst="rect">
            <a:avLst/>
          </a:prstGeom>
        </p:spPr>
        <p:txBody>
          <a:bodyPr spcFirstLastPara="1" wrap="square" lIns="91425" tIns="91425" rIns="91425" bIns="91425" anchor="ctr" anchorCtr="0"/>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77" name="Google Shape;77;p18"/>
          <p:cNvSpPr/>
          <p:nvPr/>
        </p:nvSpPr>
        <p:spPr>
          <a:xfrm rot="10800000">
            <a:off x="0" y="5515467"/>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78" name="Google Shape;78;p18"/>
          <p:cNvPicPr preferRelativeResize="0"/>
          <p:nvPr/>
        </p:nvPicPr>
        <p:blipFill>
          <a:blip r:embed="rId2">
            <a:alphaModFix/>
          </a:blip>
          <a:stretch>
            <a:fillRect/>
          </a:stretch>
        </p:blipFill>
        <p:spPr>
          <a:xfrm>
            <a:off x="1" y="5660277"/>
            <a:ext cx="9144003" cy="1197715"/>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9216612"/>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One column text">
  <p:cSld name="One column text">
    <p:spTree>
      <p:nvGrpSpPr>
        <p:cNvPr id="1" name="Shape 79"/>
        <p:cNvGrpSpPr/>
        <p:nvPr/>
      </p:nvGrpSpPr>
      <p:grpSpPr>
        <a:xfrm>
          <a:off x="0" y="0"/>
          <a:ext cx="0" cy="0"/>
          <a:chOff x="0" y="0"/>
          <a:chExt cx="0" cy="0"/>
        </a:xfrm>
      </p:grpSpPr>
      <p:sp>
        <p:nvSpPr>
          <p:cNvPr id="80" name="Google Shape;80;p19"/>
          <p:cNvSpPr txBox="1"/>
          <p:nvPr/>
        </p:nvSpPr>
        <p:spPr>
          <a:xfrm rot="10800000" flipH="1">
            <a:off x="3276600" y="33"/>
            <a:ext cx="58674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19"/>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9"/>
          <p:cNvSpPr txBox="1">
            <a:spLocks noGrp="1"/>
          </p:cNvSpPr>
          <p:nvPr>
            <p:ph type="title"/>
          </p:nvPr>
        </p:nvSpPr>
        <p:spPr>
          <a:xfrm>
            <a:off x="226078" y="477067"/>
            <a:ext cx="2808000" cy="1271200"/>
          </a:xfrm>
          <a:prstGeom prst="rect">
            <a:avLst/>
          </a:prstGeom>
        </p:spPr>
        <p:txBody>
          <a:bodyPr spcFirstLastPara="1" wrap="square" lIns="91425" tIns="91425" rIns="91425" bIns="91425" anchor="b" anchorCtr="0"/>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3" name="Google Shape;83;p19"/>
          <p:cNvSpPr txBox="1">
            <a:spLocks noGrp="1"/>
          </p:cNvSpPr>
          <p:nvPr>
            <p:ph type="body" idx="1"/>
          </p:nvPr>
        </p:nvSpPr>
        <p:spPr>
          <a:xfrm>
            <a:off x="226075" y="1954400"/>
            <a:ext cx="2808000" cy="4218000"/>
          </a:xfrm>
          <a:prstGeom prst="rect">
            <a:avLst/>
          </a:prstGeom>
        </p:spPr>
        <p:txBody>
          <a:bodyPr spcFirstLastPara="1" wrap="square" lIns="91425" tIns="91425" rIns="91425" bIns="91425" anchor="t" anchorCtr="0"/>
          <a:lstStyle>
            <a:lvl1pPr marL="609585" lvl="0" indent="-406390" rtl="0">
              <a:spcBef>
                <a:spcPts val="0"/>
              </a:spcBef>
              <a:spcAft>
                <a:spcPts val="0"/>
              </a:spcAft>
              <a:buClr>
                <a:schemeClr val="lt1"/>
              </a:buClr>
              <a:buSzPts val="1200"/>
              <a:buChar char="●"/>
              <a:defRPr sz="1600">
                <a:solidFill>
                  <a:schemeClr val="lt1"/>
                </a:solidFill>
              </a:defRPr>
            </a:lvl1pPr>
            <a:lvl2pPr marL="1219170" lvl="1" indent="-406390" rtl="0">
              <a:spcBef>
                <a:spcPts val="2133"/>
              </a:spcBef>
              <a:spcAft>
                <a:spcPts val="0"/>
              </a:spcAft>
              <a:buClr>
                <a:schemeClr val="lt1"/>
              </a:buClr>
              <a:buSzPts val="1200"/>
              <a:buChar char="○"/>
              <a:defRPr sz="1600">
                <a:solidFill>
                  <a:schemeClr val="lt1"/>
                </a:solidFill>
              </a:defRPr>
            </a:lvl2pPr>
            <a:lvl3pPr marL="1828754" lvl="2" indent="-406390" rtl="0">
              <a:spcBef>
                <a:spcPts val="2133"/>
              </a:spcBef>
              <a:spcAft>
                <a:spcPts val="0"/>
              </a:spcAft>
              <a:buClr>
                <a:schemeClr val="lt1"/>
              </a:buClr>
              <a:buSzPts val="1200"/>
              <a:buChar char="■"/>
              <a:defRPr sz="1600">
                <a:solidFill>
                  <a:schemeClr val="lt1"/>
                </a:solidFill>
              </a:defRPr>
            </a:lvl3pPr>
            <a:lvl4pPr marL="2438339" lvl="3" indent="-406390" rtl="0">
              <a:spcBef>
                <a:spcPts val="2133"/>
              </a:spcBef>
              <a:spcAft>
                <a:spcPts val="0"/>
              </a:spcAft>
              <a:buClr>
                <a:schemeClr val="lt1"/>
              </a:buClr>
              <a:buSzPts val="1200"/>
              <a:buChar char="●"/>
              <a:defRPr sz="1600">
                <a:solidFill>
                  <a:schemeClr val="lt1"/>
                </a:solidFill>
              </a:defRPr>
            </a:lvl4pPr>
            <a:lvl5pPr marL="3047924" lvl="4" indent="-406390" rtl="0">
              <a:spcBef>
                <a:spcPts val="2133"/>
              </a:spcBef>
              <a:spcAft>
                <a:spcPts val="0"/>
              </a:spcAft>
              <a:buClr>
                <a:schemeClr val="lt1"/>
              </a:buClr>
              <a:buSzPts val="1200"/>
              <a:buChar char="○"/>
              <a:defRPr sz="1600">
                <a:solidFill>
                  <a:schemeClr val="lt1"/>
                </a:solidFill>
              </a:defRPr>
            </a:lvl5pPr>
            <a:lvl6pPr marL="3657509" lvl="5" indent="-406390" rtl="0">
              <a:spcBef>
                <a:spcPts val="2133"/>
              </a:spcBef>
              <a:spcAft>
                <a:spcPts val="0"/>
              </a:spcAft>
              <a:buClr>
                <a:schemeClr val="lt1"/>
              </a:buClr>
              <a:buSzPts val="1200"/>
              <a:buChar char="■"/>
              <a:defRPr sz="1600">
                <a:solidFill>
                  <a:schemeClr val="lt1"/>
                </a:solidFill>
              </a:defRPr>
            </a:lvl6pPr>
            <a:lvl7pPr marL="4267093" lvl="6" indent="-406390" rtl="0">
              <a:spcBef>
                <a:spcPts val="2133"/>
              </a:spcBef>
              <a:spcAft>
                <a:spcPts val="0"/>
              </a:spcAft>
              <a:buClr>
                <a:schemeClr val="lt1"/>
              </a:buClr>
              <a:buSzPts val="1200"/>
              <a:buChar char="●"/>
              <a:defRPr sz="1600">
                <a:solidFill>
                  <a:schemeClr val="lt1"/>
                </a:solidFill>
              </a:defRPr>
            </a:lvl7pPr>
            <a:lvl8pPr marL="4876678" lvl="7" indent="-406390" rtl="0">
              <a:spcBef>
                <a:spcPts val="2133"/>
              </a:spcBef>
              <a:spcAft>
                <a:spcPts val="0"/>
              </a:spcAft>
              <a:buClr>
                <a:schemeClr val="lt1"/>
              </a:buClr>
              <a:buSzPts val="1200"/>
              <a:buChar char="○"/>
              <a:defRPr sz="1600">
                <a:solidFill>
                  <a:schemeClr val="lt1"/>
                </a:solidFill>
              </a:defRPr>
            </a:lvl8pPr>
            <a:lvl9pPr marL="5486263" lvl="8" indent="-406390" rtl="0">
              <a:spcBef>
                <a:spcPts val="2133"/>
              </a:spcBef>
              <a:spcAft>
                <a:spcPts val="2133"/>
              </a:spcAft>
              <a:buClr>
                <a:schemeClr val="lt1"/>
              </a:buClr>
              <a:buSzPts val="1200"/>
              <a:buChar char="■"/>
              <a:defRPr sz="1600">
                <a:solidFill>
                  <a:schemeClr val="lt1"/>
                </a:solidFill>
              </a:defRPr>
            </a:lvl9pPr>
          </a:lstStyle>
          <a:p>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0804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Main point">
  <p:cSld name="Main point">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490250" y="651000"/>
            <a:ext cx="6227100" cy="5454400"/>
          </a:xfrm>
          <a:prstGeom prst="rect">
            <a:avLst/>
          </a:prstGeom>
        </p:spPr>
        <p:txBody>
          <a:bodyPr spcFirstLastPara="1" wrap="square" lIns="91425" tIns="91425" rIns="91425" bIns="91425" anchor="ctr" anchorCtr="0"/>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42198161"/>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21"/>
          <p:cNvSpPr/>
          <p:nvPr/>
        </p:nvSpPr>
        <p:spPr>
          <a:xfrm flipH="1">
            <a:off x="0" y="0"/>
            <a:ext cx="4572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1"/>
          <p:cNvSpPr/>
          <p:nvPr/>
        </p:nvSpPr>
        <p:spPr>
          <a:xfrm rot="5400000">
            <a:off x="1089275" y="3375100"/>
            <a:ext cx="68572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1"/>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4200"/>
              <a:buNone/>
              <a:defRPr sz="56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90" name="Google Shape;90;p21"/>
          <p:cNvSpPr txBox="1">
            <a:spLocks noGrp="1"/>
          </p:cNvSpPr>
          <p:nvPr>
            <p:ph type="subTitle" idx="1"/>
          </p:nvPr>
        </p:nvSpPr>
        <p:spPr>
          <a:xfrm>
            <a:off x="265500" y="3705956"/>
            <a:ext cx="4045200" cy="164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1" name="Google Shape;91;p21"/>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5865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aption">
  <p:cSld name="Caption">
    <p:spTree>
      <p:nvGrpSpPr>
        <p:cNvPr id="1" name="Shape 92"/>
        <p:cNvGrpSpPr/>
        <p:nvPr/>
      </p:nvGrpSpPr>
      <p:grpSpPr>
        <a:xfrm>
          <a:off x="0" y="0"/>
          <a:ext cx="0" cy="0"/>
          <a:chOff x="0" y="0"/>
          <a:chExt cx="0" cy="0"/>
        </a:xfrm>
      </p:grpSpPr>
      <p:sp>
        <p:nvSpPr>
          <p:cNvPr id="93" name="Google Shape;93;p22"/>
          <p:cNvSpPr txBox="1"/>
          <p:nvPr/>
        </p:nvSpPr>
        <p:spPr>
          <a:xfrm rot="10800000" flipH="1">
            <a:off x="0" y="0"/>
            <a:ext cx="9144000" cy="6261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2"/>
          <p:cNvSpPr/>
          <p:nvPr/>
        </p:nvSpPr>
        <p:spPr>
          <a:xfrm rot="10800000" flipH="1">
            <a:off x="0" y="6163633"/>
            <a:ext cx="9144000" cy="98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2"/>
          <p:cNvSpPr txBox="1">
            <a:spLocks noGrp="1"/>
          </p:cNvSpPr>
          <p:nvPr>
            <p:ph type="body" idx="1"/>
          </p:nvPr>
        </p:nvSpPr>
        <p:spPr>
          <a:xfrm>
            <a:off x="57150" y="6262433"/>
            <a:ext cx="8382000" cy="595600"/>
          </a:xfrm>
          <a:prstGeom prst="rect">
            <a:avLst/>
          </a:prstGeom>
        </p:spPr>
        <p:txBody>
          <a:bodyPr spcFirstLastPara="1" wrap="square" lIns="91425" tIns="91425" rIns="91425" bIns="91425" anchor="ctr" anchorCtr="0"/>
          <a:lstStyle>
            <a:lvl1pPr marL="609585" lvl="0" indent="-304792" rtl="0">
              <a:lnSpc>
                <a:spcPct val="100000"/>
              </a:lnSpc>
              <a:spcBef>
                <a:spcPts val="0"/>
              </a:spcBef>
              <a:spcAft>
                <a:spcPts val="0"/>
              </a:spcAft>
              <a:buClr>
                <a:schemeClr val="lt1"/>
              </a:buClr>
              <a:buSzPts val="1200"/>
              <a:buNone/>
              <a:defRPr sz="1600">
                <a:solidFill>
                  <a:schemeClr val="lt1"/>
                </a:solidFill>
              </a:defRPr>
            </a:lvl1pPr>
          </a:lstStyle>
          <a:p>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1780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ig number">
  <p:cSld name="Big number">
    <p:bg>
      <p:bgPr>
        <a:solidFill>
          <a:schemeClr val="accent4"/>
        </a:solidFill>
        <a:effectLst/>
      </p:bgPr>
    </p:bg>
    <p:spTree>
      <p:nvGrpSpPr>
        <p:cNvPr id="1" name="Shape 96"/>
        <p:cNvGrpSpPr/>
        <p:nvPr/>
      </p:nvGrpSpPr>
      <p:grpSpPr>
        <a:xfrm>
          <a:off x="0" y="0"/>
          <a:ext cx="0" cy="0"/>
          <a:chOff x="0" y="0"/>
          <a:chExt cx="0" cy="0"/>
        </a:xfrm>
      </p:grpSpPr>
      <p:sp>
        <p:nvSpPr>
          <p:cNvPr id="97" name="Google Shape;97;p23"/>
          <p:cNvSpPr txBox="1">
            <a:spLocks noGrp="1"/>
          </p:cNvSpPr>
          <p:nvPr>
            <p:ph type="title" hasCustomPrompt="1"/>
          </p:nvPr>
        </p:nvSpPr>
        <p:spPr>
          <a:xfrm>
            <a:off x="475500" y="1678033"/>
            <a:ext cx="8222100" cy="26180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12000"/>
              <a:buNone/>
              <a:defRPr sz="16000">
                <a:solidFill>
                  <a:schemeClr val="dk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98" name="Google Shape;98;p23"/>
          <p:cNvSpPr txBox="1">
            <a:spLocks noGrp="1"/>
          </p:cNvSpPr>
          <p:nvPr>
            <p:ph type="body" idx="1"/>
          </p:nvPr>
        </p:nvSpPr>
        <p:spPr>
          <a:xfrm>
            <a:off x="475500" y="4406167"/>
            <a:ext cx="8222100" cy="838400"/>
          </a:xfrm>
          <a:prstGeom prst="rect">
            <a:avLst/>
          </a:prstGeom>
        </p:spPr>
        <p:txBody>
          <a:bodyPr spcFirstLastPara="1" wrap="square" lIns="91425" tIns="91425" rIns="91425" bIns="91425" anchor="t" anchorCtr="0"/>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99" name="Google Shape;99;p23"/>
          <p:cNvSpPr/>
          <p:nvPr/>
        </p:nvSpPr>
        <p:spPr>
          <a:xfrm rot="10800000">
            <a:off x="0" y="5515467"/>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100" name="Google Shape;100;p23"/>
          <p:cNvPicPr preferRelativeResize="0"/>
          <p:nvPr/>
        </p:nvPicPr>
        <p:blipFill>
          <a:blip r:embed="rId2">
            <a:alphaModFix/>
          </a:blip>
          <a:stretch>
            <a:fillRect/>
          </a:stretch>
        </p:blipFill>
        <p:spPr>
          <a:xfrm>
            <a:off x="1" y="5660277"/>
            <a:ext cx="9144003" cy="1197715"/>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6574535"/>
      </p:ext>
    </p:extLst>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bg>
      <p:bgPr>
        <a:solidFill>
          <a:schemeClr val="accent4"/>
        </a:solidFill>
        <a:effectLst/>
      </p:bgPr>
    </p:bg>
    <p:spTree>
      <p:nvGrpSpPr>
        <p:cNvPr id="1" name="Shape 101"/>
        <p:cNvGrpSpPr/>
        <p:nvPr/>
      </p:nvGrpSpPr>
      <p:grpSpPr>
        <a:xfrm>
          <a:off x="0" y="0"/>
          <a:ext cx="0" cy="0"/>
          <a:chOff x="0" y="0"/>
          <a:chExt cx="0" cy="0"/>
        </a:xfrm>
      </p:grpSpPr>
      <p:sp>
        <p:nvSpPr>
          <p:cNvPr id="102" name="Google Shape;102;p24"/>
          <p:cNvSpPr/>
          <p:nvPr/>
        </p:nvSpPr>
        <p:spPr>
          <a:xfrm rot="10800000">
            <a:off x="0" y="5515467"/>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103" name="Google Shape;103;p24"/>
          <p:cNvPicPr preferRelativeResize="0"/>
          <p:nvPr/>
        </p:nvPicPr>
        <p:blipFill>
          <a:blip r:embed="rId2">
            <a:alphaModFix/>
          </a:blip>
          <a:stretch>
            <a:fillRect/>
          </a:stretch>
        </p:blipFill>
        <p:spPr>
          <a:xfrm>
            <a:off x="1" y="5660277"/>
            <a:ext cx="9144003" cy="1197715"/>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4424887"/>
      </p:ext>
    </p:extLst>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No Footer">
  <p:cSld name="Blank No Footer">
    <p:bg>
      <p:bgPr>
        <a:solidFill>
          <a:schemeClr val="accent4"/>
        </a:solidFill>
        <a:effectLst/>
      </p:bgPr>
    </p:bg>
    <p:spTree>
      <p:nvGrpSpPr>
        <p:cNvPr id="1" name="Shape 104"/>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0316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p:cSld name="1_Title Only">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04800" y="274637"/>
            <a:ext cx="8534400" cy="1143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3200"/>
              <a:buNone/>
              <a:defRPr sz="2400"/>
            </a:lvl2pPr>
            <a:lvl3pPr lvl="2" rtl="0">
              <a:spcBef>
                <a:spcPts val="0"/>
              </a:spcBef>
              <a:spcAft>
                <a:spcPts val="0"/>
              </a:spcAft>
              <a:buSzPts val="3200"/>
              <a:buNone/>
              <a:defRPr sz="2400"/>
            </a:lvl3pPr>
            <a:lvl4pPr lvl="3" rtl="0">
              <a:spcBef>
                <a:spcPts val="0"/>
              </a:spcBef>
              <a:spcAft>
                <a:spcPts val="0"/>
              </a:spcAft>
              <a:buSzPts val="3200"/>
              <a:buNone/>
              <a:defRPr sz="2400"/>
            </a:lvl4pPr>
            <a:lvl5pPr lvl="4" rtl="0">
              <a:spcBef>
                <a:spcPts val="0"/>
              </a:spcBef>
              <a:spcAft>
                <a:spcPts val="0"/>
              </a:spcAft>
              <a:buSzPts val="3200"/>
              <a:buNone/>
              <a:defRPr sz="2400"/>
            </a:lvl5pPr>
            <a:lvl6pPr lvl="5" rtl="0">
              <a:spcBef>
                <a:spcPts val="0"/>
              </a:spcBef>
              <a:spcAft>
                <a:spcPts val="0"/>
              </a:spcAft>
              <a:buSzPts val="3200"/>
              <a:buNone/>
              <a:defRPr sz="2400"/>
            </a:lvl6pPr>
            <a:lvl7pPr lvl="6" rtl="0">
              <a:spcBef>
                <a:spcPts val="0"/>
              </a:spcBef>
              <a:spcAft>
                <a:spcPts val="0"/>
              </a:spcAft>
              <a:buSzPts val="3200"/>
              <a:buNone/>
              <a:defRPr sz="2400"/>
            </a:lvl7pPr>
            <a:lvl8pPr lvl="7" rtl="0">
              <a:spcBef>
                <a:spcPts val="0"/>
              </a:spcBef>
              <a:spcAft>
                <a:spcPts val="0"/>
              </a:spcAft>
              <a:buSzPts val="3200"/>
              <a:buNone/>
              <a:defRPr sz="2400"/>
            </a:lvl8pPr>
            <a:lvl9pPr lvl="8" rtl="0">
              <a:spcBef>
                <a:spcPts val="0"/>
              </a:spcBef>
              <a:spcAft>
                <a:spcPts val="0"/>
              </a:spcAft>
              <a:buSzPts val="3200"/>
              <a:buNone/>
              <a:defRPr sz="2400"/>
            </a:lvl9pPr>
          </a:lstStyle>
          <a:p>
            <a:endParaRPr/>
          </a:p>
        </p:txBody>
      </p:sp>
      <p:pic>
        <p:nvPicPr>
          <p:cNvPr id="107" name="Google Shape;107;p26"/>
          <p:cNvPicPr preferRelativeResize="0"/>
          <p:nvPr/>
        </p:nvPicPr>
        <p:blipFill rotWithShape="1">
          <a:blip r:embed="rId2">
            <a:alphaModFix/>
          </a:blip>
          <a:srcRect/>
          <a:stretch/>
        </p:blipFill>
        <p:spPr>
          <a:xfrm>
            <a:off x="1" y="5490475"/>
            <a:ext cx="6858001" cy="1367527"/>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298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ontent with Caption" type="objTx">
  <p:cSld name="OBJECT_WITH_CAPTION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9" name="Google Shape;49;p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0" name="Google Shape;50;p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4" name="Google Shape;54;p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5" name="Google Shape;55;p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omparison" type="twoTxTwoObj">
  <p:cSld name="TWO_OBJECTS_WITH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3" name="Google Shape;63;p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4" name="Google Shape;64;p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wo Content" type="twoObj">
  <p:cSld name="TWO_OBJECTS">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0" name="Google Shape;70;p1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1" name="Google Shape;71;p1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4.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5.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theme" Target="../theme/theme6.xml"/><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theme" Target="../theme/theme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84"/>
        <p:cNvGrpSpPr/>
        <p:nvPr/>
      </p:nvGrpSpPr>
      <p:grpSpPr>
        <a:xfrm>
          <a:off x="0" y="0"/>
          <a:ext cx="0" cy="0"/>
          <a:chOff x="0" y="0"/>
          <a:chExt cx="0" cy="0"/>
        </a:xfrm>
      </p:grpSpPr>
      <p:pic>
        <p:nvPicPr>
          <p:cNvPr id="85" name="Google Shape;85;p13"/>
          <p:cNvPicPr preferRelativeResize="0"/>
          <p:nvPr/>
        </p:nvPicPr>
        <p:blipFill rotWithShape="1">
          <a:blip r:embed="rId3">
            <a:alphaModFix/>
          </a:blip>
          <a:srcRect/>
          <a:stretch/>
        </p:blipFill>
        <p:spPr>
          <a:xfrm>
            <a:off x="0" y="-41275"/>
            <a:ext cx="9144000" cy="796925"/>
          </a:xfrm>
          <a:prstGeom prst="rect">
            <a:avLst/>
          </a:prstGeom>
          <a:noFill/>
          <a:ln>
            <a:noFill/>
          </a:ln>
        </p:spPr>
      </p:pic>
      <p:pic>
        <p:nvPicPr>
          <p:cNvPr id="86" name="Google Shape;86;p13"/>
          <p:cNvPicPr preferRelativeResize="0"/>
          <p:nvPr/>
        </p:nvPicPr>
        <p:blipFill rotWithShape="1">
          <a:blip r:embed="rId4">
            <a:alphaModFix/>
          </a:blip>
          <a:srcRect/>
          <a:stretch/>
        </p:blipFill>
        <p:spPr>
          <a:xfrm>
            <a:off x="0" y="-41275"/>
            <a:ext cx="9144000" cy="796925"/>
          </a:xfrm>
          <a:prstGeom prst="rect">
            <a:avLst/>
          </a:prstGeom>
          <a:noFill/>
          <a:ln>
            <a:noFill/>
          </a:ln>
        </p:spPr>
      </p:pic>
      <p:pic>
        <p:nvPicPr>
          <p:cNvPr id="87" name="Google Shape;87;p13"/>
          <p:cNvPicPr preferRelativeResize="0"/>
          <p:nvPr/>
        </p:nvPicPr>
        <p:blipFill rotWithShape="1">
          <a:blip r:embed="rId3">
            <a:alphaModFix/>
          </a:blip>
          <a:srcRect/>
          <a:stretch/>
        </p:blipFill>
        <p:spPr>
          <a:xfrm>
            <a:off x="0" y="6061075"/>
            <a:ext cx="9144000" cy="796925"/>
          </a:xfrm>
          <a:prstGeom prst="rect">
            <a:avLst/>
          </a:prstGeom>
          <a:noFill/>
          <a:ln>
            <a:noFill/>
          </a:ln>
        </p:spPr>
      </p:pic>
      <p:sp>
        <p:nvSpPr>
          <p:cNvPr id="88" name="Google Shape;88;p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91"/>
        <p:cNvGrpSpPr/>
        <p:nvPr/>
      </p:nvGrpSpPr>
      <p:grpSpPr>
        <a:xfrm>
          <a:off x="0" y="0"/>
          <a:ext cx="0" cy="0"/>
          <a:chOff x="0" y="0"/>
          <a:chExt cx="0" cy="0"/>
        </a:xfrm>
      </p:grpSpPr>
      <p:pic>
        <p:nvPicPr>
          <p:cNvPr id="92" name="Google Shape;92;p15"/>
          <p:cNvPicPr preferRelativeResize="0"/>
          <p:nvPr/>
        </p:nvPicPr>
        <p:blipFill rotWithShape="1">
          <a:blip r:embed="rId3">
            <a:alphaModFix/>
          </a:blip>
          <a:srcRect/>
          <a:stretch/>
        </p:blipFill>
        <p:spPr>
          <a:xfrm>
            <a:off x="0" y="-41275"/>
            <a:ext cx="9052560" cy="796606"/>
          </a:xfrm>
          <a:prstGeom prst="rect">
            <a:avLst/>
          </a:prstGeom>
          <a:noFill/>
          <a:ln>
            <a:noFill/>
          </a:ln>
        </p:spPr>
      </p:pic>
      <p:pic>
        <p:nvPicPr>
          <p:cNvPr id="93" name="Google Shape;93;p15"/>
          <p:cNvPicPr preferRelativeResize="0"/>
          <p:nvPr/>
        </p:nvPicPr>
        <p:blipFill rotWithShape="1">
          <a:blip r:embed="rId4">
            <a:alphaModFix/>
          </a:blip>
          <a:srcRect/>
          <a:stretch/>
        </p:blipFill>
        <p:spPr>
          <a:xfrm>
            <a:off x="1" y="-41275"/>
            <a:ext cx="9143999" cy="796600"/>
          </a:xfrm>
          <a:prstGeom prst="rect">
            <a:avLst/>
          </a:prstGeom>
          <a:noFill/>
          <a:ln>
            <a:noFill/>
          </a:ln>
        </p:spPr>
      </p:pic>
      <p:pic>
        <p:nvPicPr>
          <p:cNvPr id="94" name="Google Shape;94;p15"/>
          <p:cNvPicPr preferRelativeResize="0"/>
          <p:nvPr/>
        </p:nvPicPr>
        <p:blipFill rotWithShape="1">
          <a:blip r:embed="rId3">
            <a:alphaModFix/>
          </a:blip>
          <a:srcRect/>
          <a:stretch/>
        </p:blipFill>
        <p:spPr>
          <a:xfrm>
            <a:off x="1" y="6078527"/>
            <a:ext cx="9143999" cy="796625"/>
          </a:xfrm>
          <a:prstGeom prst="rect">
            <a:avLst/>
          </a:prstGeom>
          <a:noFill/>
          <a:ln>
            <a:noFill/>
          </a:ln>
        </p:spPr>
      </p:pic>
      <p:sp>
        <p:nvSpPr>
          <p:cNvPr id="95" name="Google Shape;95;p1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86CBDCC-E0A0-42BB-A571-5AE3988E5B8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64AECCD-4E32-4786-8310-0E72BFD9C3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771022E-DEE5-4A33-8146-248F1F15EF2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106D66-CC8E-4DBA-B22B-C23ABE052D0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EEA712F-94B6-4C99-AFE4-2A2BE4F3F0A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FEB2770-8A8F-4B2E-AFA5-6A7BF07ADAD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8B1C22-A0D9-47BF-B781-D96A945037F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197610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5DD975-4366-4855-9829-A066006508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9D4C5A-39E3-46EC-B11D-0A2040FECF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941577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0807352"/>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18AA83"/>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52" name="Google Shape;52;p13"/>
          <p:cNvSpPr txBox="1">
            <a:spLocks noGrp="1"/>
          </p:cNvSpPr>
          <p:nvPr>
            <p:ph type="body" idx="1"/>
          </p:nvPr>
        </p:nvSpPr>
        <p:spPr>
          <a:xfrm>
            <a:off x="471900" y="2558767"/>
            <a:ext cx="8222100" cy="36136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5505060"/>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5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3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hyperlink" Target="mailto:info@out-teach.org" TargetMode="External"/><Relationship Id="rId6" Type="http://schemas.openxmlformats.org/officeDocument/2006/relationships/image" Target="../media/image39.jpeg"/><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7"/>
        <p:cNvGrpSpPr/>
        <p:nvPr/>
      </p:nvGrpSpPr>
      <p:grpSpPr>
        <a:xfrm>
          <a:off x="0" y="0"/>
          <a:ext cx="0" cy="0"/>
          <a:chOff x="0" y="0"/>
          <a:chExt cx="0" cy="0"/>
        </a:xfrm>
      </p:grpSpPr>
      <p:sp>
        <p:nvSpPr>
          <p:cNvPr id="178" name="Google Shape;178;p29"/>
          <p:cNvSpPr txBox="1"/>
          <p:nvPr/>
        </p:nvSpPr>
        <p:spPr>
          <a:xfrm>
            <a:off x="1" y="1247950"/>
            <a:ext cx="9143999" cy="3872330"/>
          </a:xfrm>
          <a:prstGeom prst="rect">
            <a:avLst/>
          </a:prstGeom>
          <a:noFill/>
          <a:ln>
            <a:noFill/>
          </a:ln>
        </p:spPr>
        <p:txBody>
          <a:bodyPr spcFirstLastPara="1" wrap="square" lIns="91425" tIns="91425" rIns="91425" bIns="91425" anchor="ctr" anchorCtr="0">
            <a:noAutofit/>
          </a:bodyPr>
          <a:lstStyle/>
          <a:p>
            <a:pPr algn="ctr"/>
            <a:r>
              <a:rPr lang="en-US" sz="5400" b="1" dirty="0" smtClean="0">
                <a:solidFill>
                  <a:schemeClr val="accent3">
                    <a:lumMod val="75000"/>
                  </a:schemeClr>
                </a:solidFill>
                <a:latin typeface="+mj-lt"/>
                <a:cs typeface="Calibri" panose="020F0502020204030204" pitchFamily="34" charset="0"/>
              </a:rPr>
              <a:t>Green Schoolyards </a:t>
            </a:r>
          </a:p>
          <a:p>
            <a:pPr algn="ctr"/>
            <a:r>
              <a:rPr lang="en-US" sz="4200" i="1" dirty="0" smtClean="0">
                <a:solidFill>
                  <a:schemeClr val="tx1">
                    <a:lumMod val="50000"/>
                    <a:lumOff val="50000"/>
                  </a:schemeClr>
                </a:solidFill>
                <a:latin typeface="+mj-lt"/>
                <a:cs typeface="Calibri" panose="020F0502020204030204" pitchFamily="34" charset="0"/>
              </a:rPr>
              <a:t>for Better Health &amp; Learning</a:t>
            </a:r>
            <a:endParaRPr sz="4200" i="1" dirty="0">
              <a:solidFill>
                <a:schemeClr val="tx1">
                  <a:lumMod val="50000"/>
                  <a:lumOff val="50000"/>
                </a:schemeClr>
              </a:solidFill>
              <a:latin typeface="+mj-lt"/>
              <a:ea typeface="Calibri"/>
              <a:cs typeface="Calibri" panose="020F0502020204030204" pitchFamily="34" charset="0"/>
              <a:sym typeface="Calibri"/>
            </a:endParaRPr>
          </a:p>
        </p:txBody>
      </p:sp>
      <p:cxnSp>
        <p:nvCxnSpPr>
          <p:cNvPr id="6" name="Straight Connector 5"/>
          <p:cNvCxnSpPr/>
          <p:nvPr/>
        </p:nvCxnSpPr>
        <p:spPr>
          <a:xfrm>
            <a:off x="1797048" y="4228621"/>
            <a:ext cx="5593817" cy="1588"/>
          </a:xfrm>
          <a:prstGeom prst="line">
            <a:avLst/>
          </a:prstGeom>
          <a:ln>
            <a:solidFill>
              <a:srgbClr val="FFC827"/>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t="1987"/>
          <a:stretch>
            <a:fillRect/>
          </a:stretch>
        </p:blipFill>
        <p:spPr>
          <a:xfrm>
            <a:off x="6415" y="1061367"/>
            <a:ext cx="9136380" cy="4696498"/>
          </a:xfrm>
          <a:prstGeom prst="rect">
            <a:avLst/>
          </a:prstGeom>
        </p:spPr>
      </p:pic>
      <p:sp>
        <p:nvSpPr>
          <p:cNvPr id="10" name="Google Shape;232;p37"/>
          <p:cNvSpPr txBox="1">
            <a:spLocks/>
          </p:cNvSpPr>
          <p:nvPr/>
        </p:nvSpPr>
        <p:spPr>
          <a:xfrm>
            <a:off x="108095" y="-188912"/>
            <a:ext cx="9566235" cy="114812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chemeClr val="lt1"/>
              </a:buClr>
              <a:buSzPts val="4400"/>
              <a:buFont typeface="Arial"/>
              <a:buNone/>
              <a:tabLst/>
              <a:defRPr/>
            </a:pPr>
            <a:r>
              <a:rPr kumimoji="0" lang="en-US" sz="3000" b="0" i="0" u="none" strike="noStrike" kern="0" cap="none" spc="0" normalizeH="0" baseline="0" noProof="0" dirty="0" smtClean="0">
                <a:ln>
                  <a:noFill/>
                </a:ln>
                <a:solidFill>
                  <a:schemeClr val="lt1"/>
                </a:solidFill>
                <a:effectLst/>
                <a:uLnTx/>
                <a:uFillTx/>
                <a:latin typeface="+mn-lt"/>
                <a:ea typeface="Calibri"/>
                <a:cs typeface="Calibri"/>
                <a:sym typeface="Calibri"/>
              </a:rPr>
              <a:t>Building </a:t>
            </a:r>
            <a:r>
              <a:rPr kumimoji="0" lang="en-US" sz="3000" b="0" i="0" u="none" strike="noStrike" kern="0" cap="none" spc="0" normalizeH="0" noProof="0" dirty="0" smtClean="0">
                <a:ln>
                  <a:noFill/>
                </a:ln>
                <a:solidFill>
                  <a:schemeClr val="lt1"/>
                </a:solidFill>
                <a:effectLst/>
                <a:uLnTx/>
                <a:uFillTx/>
                <a:latin typeface="+mn-lt"/>
                <a:ea typeface="Calibri"/>
                <a:cs typeface="Calibri"/>
                <a:sym typeface="Calibri"/>
              </a:rPr>
              <a:t>&amp; </a:t>
            </a:r>
            <a:r>
              <a:rPr kumimoji="0" lang="en-US" sz="3000" b="0" i="0" u="none" strike="noStrike" kern="0" cap="none" spc="0" normalizeH="0" baseline="0" noProof="0" dirty="0" smtClean="0">
                <a:ln>
                  <a:noFill/>
                </a:ln>
                <a:solidFill>
                  <a:schemeClr val="lt1"/>
                </a:solidFill>
                <a:effectLst/>
                <a:uLnTx/>
                <a:uFillTx/>
                <a:latin typeface="+mn-lt"/>
                <a:ea typeface="Calibri"/>
                <a:cs typeface="Calibri"/>
                <a:sym typeface="Calibri"/>
              </a:rPr>
              <a:t>sustaining green schoolyards</a:t>
            </a:r>
            <a:endParaRPr kumimoji="0" lang="en-US" sz="3000" b="0" i="0" u="none" strike="noStrike" kern="0" cap="none" spc="0" normalizeH="0" baseline="0" noProof="0" dirty="0">
              <a:ln>
                <a:noFill/>
              </a:ln>
              <a:solidFill>
                <a:schemeClr val="dk1"/>
              </a:solidFill>
              <a:effectLst/>
              <a:uLnTx/>
              <a:uFillTx/>
              <a:latin typeface="+mn-lt"/>
              <a:ea typeface="Calibri"/>
              <a:cs typeface="Calibri"/>
              <a:sym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6345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7"/>
        <p:cNvGrpSpPr/>
        <p:nvPr/>
      </p:nvGrpSpPr>
      <p:grpSpPr>
        <a:xfrm>
          <a:off x="0" y="0"/>
          <a:ext cx="0" cy="0"/>
          <a:chOff x="0" y="0"/>
          <a:chExt cx="0" cy="0"/>
        </a:xfrm>
      </p:grpSpPr>
      <p:sp>
        <p:nvSpPr>
          <p:cNvPr id="258" name="Google Shape;258;p40"/>
          <p:cNvSpPr txBox="1"/>
          <p:nvPr/>
        </p:nvSpPr>
        <p:spPr>
          <a:xfrm>
            <a:off x="54048" y="46674"/>
            <a:ext cx="9444634" cy="1155713"/>
          </a:xfrm>
          <a:prstGeom prst="rect">
            <a:avLst/>
          </a:prstGeom>
          <a:noFill/>
          <a:ln>
            <a:noFill/>
          </a:ln>
        </p:spPr>
        <p:txBody>
          <a:bodyPr spcFirstLastPara="1" wrap="square" lIns="91425" tIns="91425" rIns="91425" bIns="91425" anchor="t" anchorCtr="0">
            <a:noAutofit/>
          </a:bodyPr>
          <a:lstStyle/>
          <a:p>
            <a:r>
              <a:rPr lang="en-US" sz="3000" dirty="0">
                <a:solidFill>
                  <a:srgbClr val="FFFFFF"/>
                </a:solidFill>
                <a:latin typeface="+mn-lt"/>
                <a:ea typeface="Calibri"/>
                <a:cs typeface="Calibri"/>
                <a:sym typeface="Calibri"/>
              </a:rPr>
              <a:t>Using</a:t>
            </a:r>
            <a:r>
              <a:rPr lang="en-US" sz="3000" dirty="0" smtClean="0">
                <a:solidFill>
                  <a:srgbClr val="FFFFFF"/>
                </a:solidFill>
                <a:latin typeface="+mn-lt"/>
                <a:ea typeface="Calibri"/>
                <a:cs typeface="Calibri"/>
                <a:sym typeface="Calibri"/>
              </a:rPr>
              <a:t> green schoolyards as </a:t>
            </a:r>
            <a:r>
              <a:rPr lang="en-US" sz="3000" dirty="0">
                <a:solidFill>
                  <a:srgbClr val="FFFFFF"/>
                </a:solidFill>
                <a:latin typeface="+mn-lt"/>
                <a:ea typeface="Calibri"/>
                <a:cs typeface="Calibri"/>
                <a:sym typeface="Calibri"/>
              </a:rPr>
              <a:t>outdoor </a:t>
            </a:r>
            <a:r>
              <a:rPr lang="en-US" sz="3000" dirty="0" smtClean="0">
                <a:solidFill>
                  <a:srgbClr val="FFFFFF"/>
                </a:solidFill>
                <a:latin typeface="+mn-lt"/>
                <a:ea typeface="Calibri"/>
                <a:cs typeface="Calibri"/>
                <a:sym typeface="Calibri"/>
              </a:rPr>
              <a:t>classrooms</a:t>
            </a:r>
            <a:endParaRPr sz="3000" dirty="0">
              <a:solidFill>
                <a:srgbClr val="FFFFFF"/>
              </a:solidFill>
              <a:latin typeface="+mn-lt"/>
              <a:ea typeface="Calibri"/>
              <a:cs typeface="Calibri"/>
              <a:sym typeface="Calibri"/>
            </a:endParaRPr>
          </a:p>
        </p:txBody>
      </p:sp>
      <p:sp>
        <p:nvSpPr>
          <p:cNvPr id="260" name="Google Shape;260;p40"/>
          <p:cNvSpPr txBox="1"/>
          <p:nvPr/>
        </p:nvSpPr>
        <p:spPr>
          <a:xfrm>
            <a:off x="1296563" y="863075"/>
            <a:ext cx="3140325" cy="244800"/>
          </a:xfrm>
          <a:prstGeom prst="rect">
            <a:avLst/>
          </a:prstGeom>
          <a:noFill/>
          <a:ln>
            <a:noFill/>
          </a:ln>
        </p:spPr>
        <p:txBody>
          <a:bodyPr spcFirstLastPara="1" wrap="square" lIns="91425" tIns="91425" rIns="91425" bIns="91425" anchor="t" anchorCtr="0">
            <a:noAutofit/>
          </a:bodyPr>
          <a:lstStyle/>
          <a:p>
            <a:r>
              <a:rPr lang="en-US">
                <a:solidFill>
                  <a:srgbClr val="FFFFFF"/>
                </a:solidFill>
                <a:latin typeface="Calibri"/>
                <a:ea typeface="Calibri"/>
                <a:cs typeface="Calibri"/>
                <a:sym typeface="Calibri"/>
              </a:rPr>
              <a:t>Education Outside</a:t>
            </a:r>
            <a:endParaRPr>
              <a:solidFill>
                <a:srgbClr val="FFFFFF"/>
              </a:solidFill>
              <a:latin typeface="Calibri"/>
              <a:ea typeface="Calibri"/>
              <a:cs typeface="Calibri"/>
              <a:sym typeface="Calibri"/>
            </a:endParaRPr>
          </a:p>
        </p:txBody>
      </p:sp>
      <p:pic>
        <p:nvPicPr>
          <p:cNvPr id="261" name="Google Shape;261;p40"/>
          <p:cNvPicPr preferRelativeResize="0"/>
          <p:nvPr/>
        </p:nvPicPr>
        <p:blipFill rotWithShape="1">
          <a:blip r:embed="rId3">
            <a:alphaModFix/>
          </a:blip>
          <a:srcRect l="3781"/>
          <a:stretch/>
        </p:blipFill>
        <p:spPr>
          <a:xfrm>
            <a:off x="581266" y="3105508"/>
            <a:ext cx="3518273" cy="2857501"/>
          </a:xfrm>
          <a:prstGeom prst="rect">
            <a:avLst/>
          </a:prstGeom>
          <a:noFill/>
          <a:ln>
            <a:noFill/>
          </a:ln>
        </p:spPr>
      </p:pic>
      <p:sp>
        <p:nvSpPr>
          <p:cNvPr id="263" name="Google Shape;263;p40"/>
          <p:cNvSpPr txBox="1"/>
          <p:nvPr/>
        </p:nvSpPr>
        <p:spPr>
          <a:xfrm>
            <a:off x="4576307" y="1709442"/>
            <a:ext cx="4314355" cy="1708582"/>
          </a:xfrm>
          <a:prstGeom prst="rect">
            <a:avLst/>
          </a:prstGeom>
          <a:noFill/>
          <a:ln>
            <a:noFill/>
          </a:ln>
        </p:spPr>
        <p:txBody>
          <a:bodyPr spcFirstLastPara="1" wrap="square" lIns="91425" tIns="91425" rIns="91425" bIns="91425" anchor="t" anchorCtr="0">
            <a:noAutofit/>
          </a:bodyPr>
          <a:lstStyle/>
          <a:p>
            <a:r>
              <a:rPr lang="en-US" sz="2400" dirty="0">
                <a:latin typeface="+mn-lt"/>
                <a:ea typeface="Calibri"/>
                <a:cs typeface="Calibri"/>
                <a:sym typeface="Calibri"/>
              </a:rPr>
              <a:t>With a few tools and some training, there is no limit to what can be taught outside... </a:t>
            </a:r>
            <a:endParaRPr sz="2400" dirty="0">
              <a:latin typeface="+mn-lt"/>
              <a:ea typeface="Calibri"/>
              <a:cs typeface="Calibri"/>
              <a:sym typeface="Calibri"/>
            </a:endParaRPr>
          </a:p>
        </p:txBody>
      </p:sp>
      <p:sp>
        <p:nvSpPr>
          <p:cNvPr id="264" name="Google Shape;264;p40"/>
          <p:cNvSpPr txBox="1"/>
          <p:nvPr/>
        </p:nvSpPr>
        <p:spPr>
          <a:xfrm>
            <a:off x="664722" y="3552505"/>
            <a:ext cx="1495800" cy="420000"/>
          </a:xfrm>
          <a:prstGeom prst="rect">
            <a:avLst/>
          </a:prstGeom>
          <a:noFill/>
          <a:ln>
            <a:noFill/>
          </a:ln>
        </p:spPr>
        <p:txBody>
          <a:bodyPr spcFirstLastPara="1" wrap="square" lIns="91425" tIns="91425" rIns="91425" bIns="91425" anchor="t" anchorCtr="0">
            <a:noAutofit/>
          </a:bodyPr>
          <a:lstStyle/>
          <a:p>
            <a:r>
              <a:rPr lang="en-US" dirty="0" err="1">
                <a:solidFill>
                  <a:srgbClr val="FFFFFF"/>
                </a:solidFill>
                <a:latin typeface="Calibri"/>
                <a:ea typeface="Calibri"/>
                <a:cs typeface="Calibri"/>
                <a:sym typeface="Calibri"/>
              </a:rPr>
              <a:t>Grun</a:t>
            </a:r>
            <a:r>
              <a:rPr lang="en-US" dirty="0">
                <a:solidFill>
                  <a:srgbClr val="FFFFFF"/>
                </a:solidFill>
                <a:latin typeface="Calibri"/>
                <a:ea typeface="Calibri"/>
                <a:cs typeface="Calibri"/>
                <a:sym typeface="Calibri"/>
              </a:rPr>
              <a:t> </a:t>
            </a:r>
            <a:r>
              <a:rPr lang="en-US" dirty="0" err="1">
                <a:solidFill>
                  <a:srgbClr val="FFFFFF"/>
                </a:solidFill>
                <a:latin typeface="Calibri"/>
                <a:ea typeface="Calibri"/>
                <a:cs typeface="Calibri"/>
                <a:sym typeface="Calibri"/>
              </a:rPr>
              <a:t>Macht</a:t>
            </a:r>
            <a:r>
              <a:rPr lang="en-US" dirty="0">
                <a:solidFill>
                  <a:srgbClr val="FFFFFF"/>
                </a:solidFill>
                <a:latin typeface="Calibri"/>
                <a:ea typeface="Calibri"/>
                <a:cs typeface="Calibri"/>
                <a:sym typeface="Calibri"/>
              </a:rPr>
              <a:t> </a:t>
            </a:r>
            <a:r>
              <a:rPr lang="en-US" dirty="0" err="1">
                <a:solidFill>
                  <a:srgbClr val="FFFFFF"/>
                </a:solidFill>
                <a:latin typeface="Calibri"/>
                <a:ea typeface="Calibri"/>
                <a:cs typeface="Calibri"/>
                <a:sym typeface="Calibri"/>
              </a:rPr>
              <a:t>Schule</a:t>
            </a:r>
            <a:endParaRPr dirty="0">
              <a:solidFill>
                <a:srgbClr val="FFFFFF"/>
              </a:solidFill>
              <a:latin typeface="Calibri"/>
              <a:ea typeface="Calibri"/>
              <a:cs typeface="Calibri"/>
              <a:sym typeface="Calibri"/>
            </a:endParaRPr>
          </a:p>
        </p:txBody>
      </p:sp>
      <p:graphicFrame>
        <p:nvGraphicFramePr>
          <p:cNvPr id="3" name="Diagram 2"/>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044220412"/>
              </p:ext>
            </p:extLst>
          </p:nvPr>
        </p:nvGraphicFramePr>
        <p:xfrm>
          <a:off x="4658016" y="3182800"/>
          <a:ext cx="3849329" cy="1815882"/>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pic>
        <p:nvPicPr>
          <p:cNvPr id="11" name="Google Shape;272;p41"/>
          <p:cNvPicPr preferRelativeResize="0"/>
          <p:nvPr/>
        </p:nvPicPr>
        <p:blipFill rotWithShape="1">
          <a:blip r:embed="rId9">
            <a:alphaModFix/>
          </a:blip>
          <a:srcRect b="14950"/>
          <a:stretch/>
        </p:blipFill>
        <p:spPr>
          <a:xfrm>
            <a:off x="582562" y="855609"/>
            <a:ext cx="3518393" cy="2697514"/>
          </a:xfrm>
          <a:prstGeom prst="rect">
            <a:avLst/>
          </a:prstGeom>
          <a:noFill/>
          <a:ln>
            <a:noFill/>
          </a:ln>
        </p:spPr>
      </p:pic>
      <p:sp>
        <p:nvSpPr>
          <p:cNvPr id="12" name="Google Shape;274;p41"/>
          <p:cNvSpPr txBox="1"/>
          <p:nvPr/>
        </p:nvSpPr>
        <p:spPr>
          <a:xfrm>
            <a:off x="635328" y="877498"/>
            <a:ext cx="1574550" cy="548100"/>
          </a:xfrm>
          <a:prstGeom prst="rect">
            <a:avLst/>
          </a:prstGeom>
          <a:noFill/>
          <a:ln>
            <a:noFill/>
          </a:ln>
        </p:spPr>
        <p:txBody>
          <a:bodyPr spcFirstLastPara="1" wrap="square" lIns="91425" tIns="91425" rIns="91425" bIns="91425" anchor="t" anchorCtr="0">
            <a:noAutofit/>
          </a:bodyPr>
          <a:lstStyle/>
          <a:p>
            <a:r>
              <a:rPr lang="en-US" dirty="0" err="1">
                <a:solidFill>
                  <a:srgbClr val="FFFFFF"/>
                </a:solidFill>
              </a:rPr>
              <a:t>OutTeach</a:t>
            </a:r>
            <a:endParaRPr dirty="0">
              <a:solidFill>
                <a:srgbClr val="FFFFFF"/>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9"/>
        <p:cNvGrpSpPr/>
        <p:nvPr/>
      </p:nvGrpSpPr>
      <p:grpSpPr>
        <a:xfrm>
          <a:off x="0" y="0"/>
          <a:ext cx="0" cy="0"/>
          <a:chOff x="0" y="0"/>
          <a:chExt cx="0" cy="0"/>
        </a:xfrm>
      </p:grpSpPr>
      <p:sp>
        <p:nvSpPr>
          <p:cNvPr id="270" name="Google Shape;270;p41"/>
          <p:cNvSpPr txBox="1"/>
          <p:nvPr/>
        </p:nvSpPr>
        <p:spPr>
          <a:xfrm>
            <a:off x="81072" y="81649"/>
            <a:ext cx="9512193" cy="782989"/>
          </a:xfrm>
          <a:prstGeom prst="rect">
            <a:avLst/>
          </a:prstGeom>
          <a:noFill/>
          <a:ln>
            <a:noFill/>
          </a:ln>
        </p:spPr>
        <p:txBody>
          <a:bodyPr spcFirstLastPara="1" wrap="square" lIns="91425" tIns="91425" rIns="91425" bIns="91425" anchor="t" anchorCtr="0">
            <a:noAutofit/>
          </a:bodyPr>
          <a:lstStyle/>
          <a:p>
            <a:r>
              <a:rPr lang="en-US" sz="3200" dirty="0">
                <a:solidFill>
                  <a:srgbClr val="FFFFFF"/>
                </a:solidFill>
                <a:ea typeface="Calibri"/>
                <a:sym typeface="Calibri"/>
              </a:rPr>
              <a:t>Just about anything can be taught outside….</a:t>
            </a:r>
            <a:endParaRPr sz="3200" dirty="0">
              <a:solidFill>
                <a:srgbClr val="FFFFFF"/>
              </a:solidFill>
              <a:ea typeface="Calibri"/>
              <a:sym typeface="Calibri"/>
            </a:endParaRPr>
          </a:p>
        </p:txBody>
      </p:sp>
      <p:pic>
        <p:nvPicPr>
          <p:cNvPr id="271" name="Google Shape;271;p41"/>
          <p:cNvPicPr preferRelativeResize="0"/>
          <p:nvPr/>
        </p:nvPicPr>
        <p:blipFill>
          <a:blip r:embed="rId3">
            <a:alphaModFix/>
          </a:blip>
          <a:stretch>
            <a:fillRect/>
          </a:stretch>
        </p:blipFill>
        <p:spPr>
          <a:xfrm>
            <a:off x="337791" y="1222179"/>
            <a:ext cx="3952568" cy="4357805"/>
          </a:xfrm>
          <a:prstGeom prst="rect">
            <a:avLst/>
          </a:prstGeom>
          <a:noFill/>
          <a:ln>
            <a:noFill/>
          </a:ln>
        </p:spPr>
      </p:pic>
      <p:sp>
        <p:nvSpPr>
          <p:cNvPr id="273" name="Google Shape;273;p41"/>
          <p:cNvSpPr txBox="1"/>
          <p:nvPr/>
        </p:nvSpPr>
        <p:spPr>
          <a:xfrm>
            <a:off x="399566" y="5100033"/>
            <a:ext cx="1933200" cy="338100"/>
          </a:xfrm>
          <a:prstGeom prst="rect">
            <a:avLst/>
          </a:prstGeom>
          <a:noFill/>
          <a:ln>
            <a:noFill/>
          </a:ln>
        </p:spPr>
        <p:txBody>
          <a:bodyPr spcFirstLastPara="1" wrap="square" lIns="91425" tIns="91425" rIns="91425" bIns="91425" anchor="t" anchorCtr="0">
            <a:noAutofit/>
          </a:bodyPr>
          <a:lstStyle/>
          <a:p>
            <a:r>
              <a:rPr lang="en-US" dirty="0" err="1" smtClean="0">
                <a:solidFill>
                  <a:srgbClr val="FFFFFF"/>
                </a:solidFill>
              </a:rPr>
              <a:t>Openlands</a:t>
            </a:r>
            <a:r>
              <a:rPr lang="en-US" dirty="0" smtClean="0">
                <a:solidFill>
                  <a:srgbClr val="FFFFFF"/>
                </a:solidFill>
              </a:rPr>
              <a:t>, Chicago</a:t>
            </a:r>
            <a:endParaRPr dirty="0">
              <a:solidFill>
                <a:srgbClr val="FFFFFF"/>
              </a:solidFill>
            </a:endParaRPr>
          </a:p>
        </p:txBody>
      </p:sp>
      <p:sp>
        <p:nvSpPr>
          <p:cNvPr id="275" name="Google Shape;275;p41"/>
          <p:cNvSpPr txBox="1"/>
          <p:nvPr/>
        </p:nvSpPr>
        <p:spPr>
          <a:xfrm>
            <a:off x="4419693" y="1114591"/>
            <a:ext cx="4474016" cy="5236800"/>
          </a:xfrm>
          <a:prstGeom prst="rect">
            <a:avLst/>
          </a:prstGeom>
          <a:noFill/>
          <a:ln>
            <a:noFill/>
          </a:ln>
        </p:spPr>
        <p:txBody>
          <a:bodyPr spcFirstLastPara="1" wrap="square" lIns="91425" tIns="91425" rIns="91425" bIns="91425" anchor="t" anchorCtr="0">
            <a:noAutofit/>
          </a:bodyPr>
          <a:lstStyle/>
          <a:p>
            <a:r>
              <a:rPr lang="en-US" sz="2000" dirty="0" smtClean="0">
                <a:latin typeface="+mn-lt"/>
                <a:cs typeface="Calibri" panose="020F0502020204030204" pitchFamily="34" charset="0"/>
              </a:rPr>
              <a:t>…and in </a:t>
            </a:r>
            <a:r>
              <a:rPr lang="en-US" sz="2000" dirty="0">
                <a:latin typeface="+mn-lt"/>
                <a:cs typeface="Calibri" panose="020F0502020204030204" pitchFamily="34" charset="0"/>
              </a:rPr>
              <a:t>doing </a:t>
            </a:r>
            <a:r>
              <a:rPr lang="en-US" sz="2000" dirty="0" smtClean="0">
                <a:latin typeface="+mn-lt"/>
                <a:cs typeface="Calibri" panose="020F0502020204030204" pitchFamily="34" charset="0"/>
              </a:rPr>
              <a:t>s</a:t>
            </a:r>
            <a:r>
              <a:rPr lang="en-US" sz="2000" dirty="0" smtClean="0">
                <a:latin typeface="+mn-lt"/>
                <a:cs typeface="Calibri" panose="020F0502020204030204" pitchFamily="34" charset="0"/>
              </a:rPr>
              <a:t>o, </a:t>
            </a:r>
            <a:r>
              <a:rPr lang="en-US" sz="2000" dirty="0" smtClean="0">
                <a:latin typeface="+mn-lt"/>
                <a:cs typeface="Calibri" panose="020F0502020204030204" pitchFamily="34" charset="0"/>
              </a:rPr>
              <a:t>green </a:t>
            </a:r>
            <a:r>
              <a:rPr lang="en-US" sz="2000" dirty="0">
                <a:latin typeface="+mn-lt"/>
                <a:cs typeface="Calibri" panose="020F0502020204030204" pitchFamily="34" charset="0"/>
              </a:rPr>
              <a:t>schoolyards</a:t>
            </a:r>
            <a:r>
              <a:rPr lang="en-US" sz="2000" dirty="0" smtClean="0">
                <a:latin typeface="+mn-lt"/>
                <a:cs typeface="Calibri" panose="020F0502020204030204" pitchFamily="34" charset="0"/>
              </a:rPr>
              <a:t>:</a:t>
            </a:r>
          </a:p>
          <a:p>
            <a:endParaRPr lang="en-US" sz="1600" dirty="0">
              <a:latin typeface="+mn-lt"/>
              <a:cs typeface="Calibri" panose="020F0502020204030204" pitchFamily="34" charset="0"/>
            </a:endParaRPr>
          </a:p>
          <a:p>
            <a:pPr marL="285750" indent="-285750">
              <a:buFont typeface="Arial" panose="020B0604020202020204" pitchFamily="34" charset="0"/>
              <a:buChar char="•"/>
            </a:pPr>
            <a:r>
              <a:rPr lang="en-US" sz="2000" dirty="0" smtClean="0">
                <a:latin typeface="+mn-lt"/>
                <a:cs typeface="Calibri" panose="020F0502020204030204" pitchFamily="34" charset="0"/>
              </a:rPr>
              <a:t>Improve mental </a:t>
            </a:r>
            <a:r>
              <a:rPr lang="en-US" sz="2000" dirty="0">
                <a:latin typeface="+mn-lt"/>
                <a:cs typeface="Calibri" panose="020F0502020204030204" pitchFamily="34" charset="0"/>
              </a:rPr>
              <a:t>health by</a:t>
            </a:r>
            <a:r>
              <a:rPr lang="en-US" sz="2000" dirty="0" smtClean="0">
                <a:latin typeface="+mn-lt"/>
                <a:cs typeface="Calibri" panose="020F0502020204030204" pitchFamily="34" charset="0"/>
              </a:rPr>
              <a:t> enhancing </a:t>
            </a:r>
            <a:r>
              <a:rPr lang="en-US" sz="2000" dirty="0">
                <a:latin typeface="+mn-lt"/>
                <a:cs typeface="Calibri" panose="020F0502020204030204" pitchFamily="34" charset="0"/>
              </a:rPr>
              <a:t>mood and decreasing stress for better </a:t>
            </a:r>
            <a:r>
              <a:rPr lang="en-US" sz="2000" dirty="0" smtClean="0">
                <a:latin typeface="+mn-lt"/>
                <a:cs typeface="Calibri" panose="020F0502020204030204" pitchFamily="34" charset="0"/>
              </a:rPr>
              <a:t>learning</a:t>
            </a:r>
            <a:r>
              <a:rPr lang="en-US" sz="2000" dirty="0" smtClean="0">
                <a:latin typeface="+mn-lt"/>
                <a:cs typeface="Calibri" panose="020F0502020204030204" pitchFamily="34" charset="0"/>
              </a:rPr>
              <a:t>;</a:t>
            </a:r>
            <a:endParaRPr lang="en-US" sz="2000" dirty="0" smtClean="0">
              <a:latin typeface="+mn-lt"/>
              <a:cs typeface="Calibri" panose="020F0502020204030204" pitchFamily="34" charset="0"/>
            </a:endParaRPr>
          </a:p>
          <a:p>
            <a:endParaRPr lang="en-US" sz="1600" dirty="0">
              <a:latin typeface="+mn-lt"/>
              <a:cs typeface="Calibri" panose="020F0502020204030204" pitchFamily="34" charset="0"/>
            </a:endParaRPr>
          </a:p>
          <a:p>
            <a:pPr marL="285750" indent="-285750">
              <a:buFont typeface="Arial" panose="020B0604020202020204" pitchFamily="34" charset="0"/>
              <a:buChar char="•"/>
            </a:pPr>
            <a:r>
              <a:rPr lang="en-US" sz="2000" dirty="0" smtClean="0">
                <a:latin typeface="+mn-lt"/>
                <a:cs typeface="Calibri" panose="020F0502020204030204" pitchFamily="34" charset="0"/>
              </a:rPr>
              <a:t>Increase cognitive function and performance on standardized tests </a:t>
            </a:r>
            <a:r>
              <a:rPr lang="en-US" sz="2000" dirty="0">
                <a:latin typeface="+mn-lt"/>
                <a:cs typeface="Calibri" panose="020F0502020204030204" pitchFamily="34" charset="0"/>
              </a:rPr>
              <a:t>through</a:t>
            </a:r>
            <a:r>
              <a:rPr lang="en-US" sz="2000" dirty="0" smtClean="0">
                <a:latin typeface="+mn-lt"/>
                <a:cs typeface="Calibri" panose="020F0502020204030204" pitchFamily="34" charset="0"/>
              </a:rPr>
              <a:t> improved focus, attention and executive function both during </a:t>
            </a:r>
            <a:r>
              <a:rPr lang="en-US" sz="2000" b="1" i="1" dirty="0">
                <a:latin typeface="+mn-lt"/>
                <a:cs typeface="Calibri" panose="020F0502020204030204" pitchFamily="34" charset="0"/>
              </a:rPr>
              <a:t>and after </a:t>
            </a:r>
            <a:r>
              <a:rPr lang="en-US" sz="2000" dirty="0" smtClean="0">
                <a:latin typeface="+mn-lt"/>
                <a:cs typeface="Calibri" panose="020F0502020204030204" pitchFamily="34" charset="0"/>
              </a:rPr>
              <a:t>outdoor learning</a:t>
            </a:r>
          </a:p>
          <a:p>
            <a:endParaRPr lang="en-US" sz="1600" dirty="0" smtClean="0">
              <a:latin typeface="+mn-lt"/>
              <a:cs typeface="Calibri" panose="020F0502020204030204" pitchFamily="34" charset="0"/>
            </a:endParaRPr>
          </a:p>
          <a:p>
            <a:pPr marL="285750" indent="-285750">
              <a:buFont typeface="Arial" panose="020B0604020202020204" pitchFamily="34" charset="0"/>
              <a:buChar char="•"/>
            </a:pPr>
            <a:r>
              <a:rPr lang="en-US" sz="2000" dirty="0" smtClean="0">
                <a:latin typeface="+mn-lt"/>
                <a:cs typeface="Calibri" panose="020F0502020204030204" pitchFamily="34" charset="0"/>
              </a:rPr>
              <a:t>Enhance </a:t>
            </a:r>
            <a:r>
              <a:rPr lang="en-US" sz="2000" dirty="0" smtClean="0">
                <a:latin typeface="+mn-lt"/>
                <a:cs typeface="Calibri" panose="020F0502020204030204" pitchFamily="34" charset="0"/>
              </a:rPr>
              <a:t>social</a:t>
            </a:r>
            <a:r>
              <a:rPr lang="en-US" sz="2000" dirty="0">
                <a:latin typeface="+mn-lt"/>
                <a:cs typeface="Calibri" panose="020F0502020204030204" pitchFamily="34" charset="0"/>
              </a:rPr>
              <a:t>-emotional functioning</a:t>
            </a:r>
            <a:r>
              <a:rPr lang="en-US" sz="2000" dirty="0" smtClean="0">
                <a:latin typeface="+mn-lt"/>
                <a:cs typeface="Calibri" panose="020F0502020204030204" pitchFamily="34" charset="0"/>
              </a:rPr>
              <a:t> </a:t>
            </a:r>
            <a:r>
              <a:rPr lang="en-US" sz="2000" dirty="0" smtClean="0">
                <a:latin typeface="+mn-lt"/>
                <a:cs typeface="Calibri" panose="020F0502020204030204" pitchFamily="34" charset="0"/>
              </a:rPr>
              <a:t>and </a:t>
            </a:r>
            <a:r>
              <a:rPr lang="en-US" sz="2000" dirty="0" smtClean="0">
                <a:latin typeface="+mn-lt"/>
                <a:cs typeface="Calibri" panose="020F0502020204030204" pitchFamily="34" charset="0"/>
              </a:rPr>
              <a:t>pro</a:t>
            </a:r>
            <a:r>
              <a:rPr lang="en-US" sz="2000" dirty="0">
                <a:latin typeface="+mn-lt"/>
                <a:cs typeface="Calibri" panose="020F0502020204030204" pitchFamily="34" charset="0"/>
              </a:rPr>
              <a:t>-social and cooperative </a:t>
            </a:r>
            <a:r>
              <a:rPr lang="en-US" sz="2000" dirty="0" smtClean="0">
                <a:latin typeface="+mn-lt"/>
                <a:cs typeface="Calibri" panose="020F0502020204030204" pitchFamily="34" charset="0"/>
              </a:rPr>
              <a:t>behaviors.</a:t>
            </a:r>
            <a:endParaRPr lang="en-US" sz="2000" dirty="0">
              <a:latin typeface="+mn-lt"/>
              <a:cs typeface="Calibri" panose="020F0502020204030204" pitchFamily="34" charset="0"/>
            </a:endParaRPr>
          </a:p>
          <a:p>
            <a:endParaRPr sz="2000" dirty="0">
              <a:solidFill>
                <a:schemeClr val="dk1"/>
              </a:solidFill>
              <a:latin typeface="+mn-lt"/>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9"/>
        <p:cNvGrpSpPr/>
        <p:nvPr/>
      </p:nvGrpSpPr>
      <p:grpSpPr>
        <a:xfrm>
          <a:off x="0" y="0"/>
          <a:ext cx="0" cy="0"/>
          <a:chOff x="0" y="0"/>
          <a:chExt cx="0" cy="0"/>
        </a:xfrm>
      </p:grpSpPr>
      <p:sp>
        <p:nvSpPr>
          <p:cNvPr id="240" name="Google Shape;240;p38"/>
          <p:cNvSpPr txBox="1"/>
          <p:nvPr/>
        </p:nvSpPr>
        <p:spPr>
          <a:xfrm>
            <a:off x="67560" y="0"/>
            <a:ext cx="8904167" cy="699900"/>
          </a:xfrm>
          <a:prstGeom prst="rect">
            <a:avLst/>
          </a:prstGeom>
          <a:noFill/>
          <a:ln>
            <a:noFill/>
          </a:ln>
        </p:spPr>
        <p:txBody>
          <a:bodyPr spcFirstLastPara="1" wrap="square" lIns="91425" tIns="91425" rIns="91425" bIns="91425" anchor="ctr" anchorCtr="0">
            <a:noAutofit/>
          </a:bodyPr>
          <a:lstStyle/>
          <a:p>
            <a:r>
              <a:rPr lang="en-US" sz="3200" dirty="0">
                <a:solidFill>
                  <a:srgbClr val="FFFFFF"/>
                </a:solidFill>
                <a:latin typeface="+mn-lt"/>
                <a:ea typeface="Calibri"/>
                <a:cs typeface="Calibri"/>
                <a:sym typeface="Calibri"/>
              </a:rPr>
              <a:t>Green schoolyard programs across the U.S.</a:t>
            </a:r>
            <a:endParaRPr sz="3200" dirty="0">
              <a:solidFill>
                <a:srgbClr val="FFFFFF"/>
              </a:solidFill>
              <a:latin typeface="+mn-lt"/>
              <a:ea typeface="Calibri"/>
              <a:cs typeface="Calibri"/>
              <a:sym typeface="Calibri"/>
            </a:endParaRPr>
          </a:p>
        </p:txBody>
      </p:sp>
      <p:pic>
        <p:nvPicPr>
          <p:cNvPr id="241" name="Google Shape;241;p38"/>
          <p:cNvPicPr preferRelativeResize="0"/>
          <p:nvPr/>
        </p:nvPicPr>
        <p:blipFill rotWithShape="1">
          <a:blip r:embed="rId3">
            <a:alphaModFix/>
          </a:blip>
          <a:srcRect t="7604"/>
          <a:stretch/>
        </p:blipFill>
        <p:spPr>
          <a:xfrm>
            <a:off x="1170036" y="886401"/>
            <a:ext cx="3280481" cy="2496895"/>
          </a:xfrm>
          <a:prstGeom prst="rect">
            <a:avLst/>
          </a:prstGeom>
          <a:noFill/>
          <a:ln>
            <a:noFill/>
          </a:ln>
        </p:spPr>
      </p:pic>
      <p:pic>
        <p:nvPicPr>
          <p:cNvPr id="242" name="Google Shape;242;p38"/>
          <p:cNvPicPr preferRelativeResize="0"/>
          <p:nvPr/>
        </p:nvPicPr>
        <p:blipFill rotWithShape="1">
          <a:blip r:embed="rId4">
            <a:alphaModFix/>
          </a:blip>
          <a:srcRect t="8194" r="8746" b="318"/>
          <a:stretch/>
        </p:blipFill>
        <p:spPr>
          <a:xfrm>
            <a:off x="4612663" y="918678"/>
            <a:ext cx="3264633" cy="2472325"/>
          </a:xfrm>
          <a:prstGeom prst="rect">
            <a:avLst/>
          </a:prstGeom>
          <a:noFill/>
          <a:ln>
            <a:noFill/>
          </a:ln>
        </p:spPr>
      </p:pic>
      <p:pic>
        <p:nvPicPr>
          <p:cNvPr id="243" name="Google Shape;243;p38"/>
          <p:cNvPicPr preferRelativeResize="0"/>
          <p:nvPr/>
        </p:nvPicPr>
        <p:blipFill rotWithShape="1">
          <a:blip r:embed="rId5">
            <a:alphaModFix/>
          </a:blip>
          <a:srcRect l="14507" t="8469" b="18827"/>
          <a:stretch/>
        </p:blipFill>
        <p:spPr>
          <a:xfrm>
            <a:off x="4639463" y="3553123"/>
            <a:ext cx="3252265" cy="2350735"/>
          </a:xfrm>
          <a:prstGeom prst="rect">
            <a:avLst/>
          </a:prstGeom>
          <a:noFill/>
          <a:ln>
            <a:noFill/>
          </a:ln>
        </p:spPr>
      </p:pic>
      <p:pic>
        <p:nvPicPr>
          <p:cNvPr id="244" name="Google Shape;244;p38"/>
          <p:cNvPicPr preferRelativeResize="0"/>
          <p:nvPr/>
        </p:nvPicPr>
        <p:blipFill>
          <a:blip r:embed="rId6">
            <a:alphaModFix/>
          </a:blip>
          <a:srcRect l="7329" t="6644" r="516" b="16052"/>
          <a:stretch>
            <a:fillRect/>
          </a:stretch>
        </p:blipFill>
        <p:spPr>
          <a:xfrm>
            <a:off x="1162013" y="3539612"/>
            <a:ext cx="3296839" cy="2350736"/>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04306" y="-26664"/>
            <a:ext cx="7886700" cy="1325563"/>
          </a:xfrm>
        </p:spPr>
        <p:txBody>
          <a:bodyPr/>
          <a:lstStyle/>
          <a:p>
            <a:pPr algn="ctr"/>
            <a:r>
              <a:rPr lang="en-US" b="1" dirty="0" smtClean="0">
                <a:latin typeface="+mn-lt"/>
              </a:rPr>
              <a:t>The #</a:t>
            </a:r>
            <a:r>
              <a:rPr lang="en-US" b="1" dirty="0" err="1" smtClean="0">
                <a:latin typeface="+mn-lt"/>
              </a:rPr>
              <a:t>NYCPlaygroundsProgram</a:t>
            </a:r>
            <a:endParaRPr lang="en-US" b="1" dirty="0">
              <a:latin typeface="+mn-lt"/>
            </a:endParaRP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9633" y="1363986"/>
            <a:ext cx="4444494" cy="4351338"/>
          </a:xfrm>
        </p:spPr>
      </p:pic>
      <p:sp>
        <p:nvSpPr>
          <p:cNvPr id="4" name="Content Placeholder 3"/>
          <p:cNvSpPr>
            <a:spLocks noGrp="1"/>
          </p:cNvSpPr>
          <p:nvPr>
            <p:ph sz="half" idx="2"/>
          </p:nvPr>
        </p:nvSpPr>
        <p:spPr>
          <a:xfrm>
            <a:off x="5050868" y="1363986"/>
            <a:ext cx="3886200" cy="4351338"/>
          </a:xfrm>
        </p:spPr>
        <p:txBody>
          <a:bodyPr/>
          <a:lstStyle/>
          <a:p>
            <a:pPr marL="0" indent="0">
              <a:buNone/>
            </a:pPr>
            <a:r>
              <a:rPr lang="en-US" b="1" i="1" dirty="0" smtClean="0"/>
              <a:t>High Level Impacts:</a:t>
            </a:r>
          </a:p>
          <a:p>
            <a:r>
              <a:rPr lang="en-US" dirty="0" smtClean="0"/>
              <a:t>200 playgrounds across NYC’s five boroughs</a:t>
            </a:r>
          </a:p>
          <a:p>
            <a:r>
              <a:rPr lang="en-US" dirty="0" smtClean="0"/>
              <a:t>4 million New Yorkers within a 10-minute walk</a:t>
            </a:r>
          </a:p>
          <a:p>
            <a:r>
              <a:rPr lang="en-US" dirty="0" smtClean="0"/>
              <a:t>18.5 Million gallons of storm water captured every year</a:t>
            </a:r>
          </a:p>
          <a:p>
            <a:endParaRPr lang="en-US" dirty="0"/>
          </a:p>
        </p:txBody>
      </p:sp>
      <p:pic>
        <p:nvPicPr>
          <p:cNvPr id="1026" name="Picture 2" descr="https://www.tpl.org/sites/all/themes/tpl/logo.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22365" y="5024089"/>
            <a:ext cx="798512" cy="164241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1864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1"/>
        <p:cNvGrpSpPr/>
        <p:nvPr/>
      </p:nvGrpSpPr>
      <p:grpSpPr>
        <a:xfrm>
          <a:off x="0" y="0"/>
          <a:ext cx="0" cy="0"/>
          <a:chOff x="0" y="0"/>
          <a:chExt cx="0" cy="0"/>
        </a:xfrm>
      </p:grpSpPr>
      <p:pic>
        <p:nvPicPr>
          <p:cNvPr id="112" name="Google Shape;112;p27"/>
          <p:cNvPicPr preferRelativeResize="0"/>
          <p:nvPr/>
        </p:nvPicPr>
        <p:blipFill>
          <a:blip r:embed="rId3">
            <a:alphaModFix/>
          </a:blip>
          <a:stretch>
            <a:fillRect/>
          </a:stretch>
        </p:blipFill>
        <p:spPr>
          <a:xfrm>
            <a:off x="4265725" y="40000"/>
            <a:ext cx="2577000" cy="3436000"/>
          </a:xfrm>
          <a:prstGeom prst="rect">
            <a:avLst/>
          </a:prstGeom>
          <a:noFill/>
          <a:ln>
            <a:noFill/>
          </a:ln>
        </p:spPr>
      </p:pic>
      <p:sp>
        <p:nvSpPr>
          <p:cNvPr id="113" name="Google Shape;113;p27"/>
          <p:cNvSpPr txBox="1">
            <a:spLocks noGrp="1"/>
          </p:cNvSpPr>
          <p:nvPr>
            <p:ph type="title"/>
          </p:nvPr>
        </p:nvSpPr>
        <p:spPr>
          <a:xfrm>
            <a:off x="226075" y="341967"/>
            <a:ext cx="2808000" cy="5922800"/>
          </a:xfrm>
          <a:prstGeom prst="rect">
            <a:avLst/>
          </a:prstGeom>
        </p:spPr>
        <p:txBody>
          <a:bodyPr spcFirstLastPara="1" wrap="square" lIns="121900" tIns="121900" rIns="121900" bIns="121900" anchor="ctr" anchorCtr="0">
            <a:noAutofit/>
          </a:bodyPr>
          <a:lstStyle/>
          <a:p>
            <a:r>
              <a:rPr lang="en" sz="3733" dirty="0"/>
              <a:t>Space to Grow transforms Chicago schoolyards into vibrant spaces to play, learn and be outside.</a:t>
            </a:r>
            <a:endParaRPr sz="3733" dirty="0"/>
          </a:p>
        </p:txBody>
      </p:sp>
      <p:sp>
        <p:nvSpPr>
          <p:cNvPr id="114" name="Google Shape;114;p27"/>
          <p:cNvSpPr txBox="1">
            <a:spLocks noGrp="1"/>
          </p:cNvSpPr>
          <p:nvPr>
            <p:ph type="body" idx="1"/>
          </p:nvPr>
        </p:nvSpPr>
        <p:spPr>
          <a:xfrm>
            <a:off x="6979650" y="680267"/>
            <a:ext cx="1534800" cy="542000"/>
          </a:xfrm>
          <a:prstGeom prst="rect">
            <a:avLst/>
          </a:prstGeom>
        </p:spPr>
        <p:txBody>
          <a:bodyPr spcFirstLastPara="1" wrap="square" lIns="121900" tIns="121900" rIns="121900" bIns="121900" anchor="t" anchorCtr="0">
            <a:noAutofit/>
          </a:bodyPr>
          <a:lstStyle/>
          <a:p>
            <a:pPr marL="0" indent="0">
              <a:spcAft>
                <a:spcPts val="2133"/>
              </a:spcAft>
              <a:buNone/>
            </a:pPr>
            <a:r>
              <a:rPr lang="en">
                <a:solidFill>
                  <a:schemeClr val="lt2"/>
                </a:solidFill>
              </a:rPr>
              <a:t>Health + Wellness</a:t>
            </a:r>
            <a:endParaRPr>
              <a:solidFill>
                <a:schemeClr val="lt2"/>
              </a:solidFill>
            </a:endParaRPr>
          </a:p>
        </p:txBody>
      </p:sp>
      <p:sp>
        <p:nvSpPr>
          <p:cNvPr id="115" name="Google Shape;115;p27"/>
          <p:cNvSpPr txBox="1">
            <a:spLocks noGrp="1"/>
          </p:cNvSpPr>
          <p:nvPr>
            <p:ph type="body" idx="1"/>
          </p:nvPr>
        </p:nvSpPr>
        <p:spPr>
          <a:xfrm>
            <a:off x="3736175" y="3405051"/>
            <a:ext cx="1534800" cy="542000"/>
          </a:xfrm>
          <a:prstGeom prst="rect">
            <a:avLst/>
          </a:prstGeom>
        </p:spPr>
        <p:txBody>
          <a:bodyPr spcFirstLastPara="1" wrap="square" lIns="121900" tIns="121900" rIns="121900" bIns="121900" anchor="t" anchorCtr="0">
            <a:noAutofit/>
          </a:bodyPr>
          <a:lstStyle/>
          <a:p>
            <a:pPr marL="0" indent="0">
              <a:spcAft>
                <a:spcPts val="2133"/>
              </a:spcAft>
              <a:buNone/>
            </a:pPr>
            <a:r>
              <a:rPr lang="en">
                <a:solidFill>
                  <a:schemeClr val="lt2"/>
                </a:solidFill>
              </a:rPr>
              <a:t>Outdoor Learning</a:t>
            </a:r>
            <a:endParaRPr>
              <a:solidFill>
                <a:schemeClr val="lt2"/>
              </a:solidFill>
            </a:endParaRPr>
          </a:p>
        </p:txBody>
      </p:sp>
      <p:sp>
        <p:nvSpPr>
          <p:cNvPr id="116" name="Google Shape;116;p27"/>
          <p:cNvSpPr txBox="1">
            <a:spLocks noGrp="1"/>
          </p:cNvSpPr>
          <p:nvPr>
            <p:ph type="body" idx="1"/>
          </p:nvPr>
        </p:nvSpPr>
        <p:spPr>
          <a:xfrm>
            <a:off x="6914300" y="5886600"/>
            <a:ext cx="2430000" cy="797600"/>
          </a:xfrm>
          <a:prstGeom prst="rect">
            <a:avLst/>
          </a:prstGeom>
        </p:spPr>
        <p:txBody>
          <a:bodyPr spcFirstLastPara="1" wrap="square" lIns="121900" tIns="121900" rIns="121900" bIns="121900" anchor="t" anchorCtr="0">
            <a:noAutofit/>
          </a:bodyPr>
          <a:lstStyle/>
          <a:p>
            <a:pPr marL="0" indent="0">
              <a:spcAft>
                <a:spcPts val="2133"/>
              </a:spcAft>
              <a:buNone/>
            </a:pPr>
            <a:r>
              <a:rPr lang="en">
                <a:solidFill>
                  <a:schemeClr val="lt2"/>
                </a:solidFill>
              </a:rPr>
              <a:t>Stormwater Management</a:t>
            </a:r>
            <a:endParaRPr>
              <a:solidFill>
                <a:schemeClr val="lt2"/>
              </a:solidFill>
            </a:endParaRPr>
          </a:p>
        </p:txBody>
      </p:sp>
      <p:pic>
        <p:nvPicPr>
          <p:cNvPr id="117" name="Google Shape;117;p27"/>
          <p:cNvPicPr preferRelativeResize="0"/>
          <p:nvPr/>
        </p:nvPicPr>
        <p:blipFill>
          <a:blip r:embed="rId4">
            <a:alphaModFix/>
          </a:blip>
          <a:stretch>
            <a:fillRect/>
          </a:stretch>
        </p:blipFill>
        <p:spPr>
          <a:xfrm>
            <a:off x="5637281" y="1390300"/>
            <a:ext cx="2951345" cy="3929768"/>
          </a:xfrm>
          <a:prstGeom prst="rect">
            <a:avLst/>
          </a:prstGeom>
          <a:noFill/>
          <a:ln>
            <a:noFill/>
          </a:ln>
        </p:spPr>
      </p:pic>
      <p:pic>
        <p:nvPicPr>
          <p:cNvPr id="118" name="Google Shape;118;p27"/>
          <p:cNvPicPr preferRelativeResize="0"/>
          <p:nvPr/>
        </p:nvPicPr>
        <p:blipFill>
          <a:blip r:embed="rId5">
            <a:alphaModFix/>
          </a:blip>
          <a:stretch>
            <a:fillRect/>
          </a:stretch>
        </p:blipFill>
        <p:spPr>
          <a:xfrm>
            <a:off x="4641326" y="3587867"/>
            <a:ext cx="2429999" cy="3235564"/>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670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https://lh3.googleusercontent.com/GJomq3UKLdTbSgdKIlKoWzy9HjndkcJ0c0un8188cq1VuXi25YZZnrcZyU7Cc2srF5PgxK85XhCBuKibXvJCNttExCJn0p9HBgGsl82o7fW131lxbVwPEteLUMAJkIToH7-9G71_nZw"/>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52754" y="160338"/>
            <a:ext cx="6200775" cy="268605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58982" y="2946400"/>
            <a:ext cx="3699164" cy="369916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04509" y="2946401"/>
            <a:ext cx="3706091" cy="370609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4085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8DC63F"/>
        </a:solidFill>
        <a:effectLst/>
      </p:bgPr>
    </p:bg>
    <p:spTree>
      <p:nvGrpSpPr>
        <p:cNvPr id="1" name="Shape 90"/>
        <p:cNvGrpSpPr/>
        <p:nvPr/>
      </p:nvGrpSpPr>
      <p:grpSpPr>
        <a:xfrm>
          <a:off x="0" y="0"/>
          <a:ext cx="0" cy="0"/>
          <a:chOff x="0" y="0"/>
          <a:chExt cx="0" cy="0"/>
        </a:xfrm>
      </p:grpSpPr>
      <p:pic>
        <p:nvPicPr>
          <p:cNvPr id="91" name="Google Shape;91;p15" descr="paigegreenEducationOutside110414-0078.jpg"/>
          <p:cNvPicPr preferRelativeResize="0">
            <a:picLocks noChangeAspect="1"/>
          </p:cNvPicPr>
          <p:nvPr/>
        </p:nvPicPr>
        <p:blipFill rotWithShape="1">
          <a:blip r:embed="rId3">
            <a:alphaModFix/>
          </a:blip>
          <a:srcRect t="12855"/>
          <a:stretch/>
        </p:blipFill>
        <p:spPr>
          <a:xfrm>
            <a:off x="791702" y="-1"/>
            <a:ext cx="7543800" cy="5842982"/>
          </a:xfrm>
          <a:prstGeom prst="rect">
            <a:avLst/>
          </a:prstGeom>
          <a:noFill/>
          <a:ln>
            <a:noFill/>
          </a:ln>
        </p:spPr>
      </p:pic>
      <p:pic>
        <p:nvPicPr>
          <p:cNvPr id="92" name="Google Shape;92;p15" descr="EducationOutside_Logo_Tag_1300pixel.jpg"/>
          <p:cNvPicPr preferRelativeResize="0"/>
          <p:nvPr/>
        </p:nvPicPr>
        <p:blipFill rotWithShape="1">
          <a:blip r:embed="rId4">
            <a:alphaModFix/>
          </a:blip>
          <a:srcRect/>
          <a:stretch/>
        </p:blipFill>
        <p:spPr>
          <a:xfrm>
            <a:off x="4571125" y="5389836"/>
            <a:ext cx="2668316" cy="1360157"/>
          </a:xfrm>
          <a:prstGeom prst="rect">
            <a:avLst/>
          </a:prstGeom>
          <a:noFill/>
          <a:ln>
            <a:noFill/>
          </a:ln>
        </p:spPr>
      </p:pic>
      <p:pic>
        <p:nvPicPr>
          <p:cNvPr id="93" name="Google Shape;93;p15" descr="AmeriCorpsCALIFORNIA (2).JPG"/>
          <p:cNvPicPr preferRelativeResize="0"/>
          <p:nvPr/>
        </p:nvPicPr>
        <p:blipFill rotWithShape="1">
          <a:blip r:embed="rId5">
            <a:alphaModFix/>
          </a:blip>
          <a:srcRect/>
          <a:stretch/>
        </p:blipFill>
        <p:spPr>
          <a:xfrm>
            <a:off x="7215978" y="5389834"/>
            <a:ext cx="1336821" cy="1360086"/>
          </a:xfrm>
          <a:prstGeom prst="rect">
            <a:avLst/>
          </a:prstGeom>
          <a:noFill/>
          <a:ln>
            <a:noFill/>
          </a:ln>
        </p:spPr>
      </p:pic>
      <p:sp>
        <p:nvSpPr>
          <p:cNvPr id="2" name="Rectangle 1"/>
          <p:cNvSpPr/>
          <p:nvPr/>
        </p:nvSpPr>
        <p:spPr>
          <a:xfrm>
            <a:off x="764676" y="5857368"/>
            <a:ext cx="3977909" cy="892552"/>
          </a:xfrm>
          <a:prstGeom prst="rect">
            <a:avLst/>
          </a:prstGeom>
        </p:spPr>
        <p:txBody>
          <a:bodyPr wrap="square">
            <a:spAutoFit/>
          </a:bodyPr>
          <a:lstStyle/>
          <a:p>
            <a:pPr>
              <a:buClr>
                <a:srgbClr val="FFFFFF"/>
              </a:buClr>
              <a:buSzPts val="3200"/>
            </a:pPr>
            <a:r>
              <a:rPr lang="en-US" b="1" dirty="0">
                <a:solidFill>
                  <a:srgbClr val="FFFFFF"/>
                </a:solidFill>
                <a:latin typeface="Calibri"/>
                <a:ea typeface="Calibri"/>
                <a:cs typeface="Calibri"/>
                <a:sym typeface="Calibri"/>
              </a:rPr>
              <a:t>We create students who:</a:t>
            </a:r>
          </a:p>
          <a:p>
            <a:pPr>
              <a:spcBef>
                <a:spcPts val="640"/>
              </a:spcBef>
              <a:buClr>
                <a:srgbClr val="FFFFFF"/>
              </a:buClr>
              <a:buSzPts val="3200"/>
            </a:pPr>
            <a:r>
              <a:rPr lang="en-US" b="1" dirty="0">
                <a:solidFill>
                  <a:srgbClr val="FFFFFF"/>
                </a:solidFill>
                <a:latin typeface="Calibri"/>
                <a:ea typeface="Calibri"/>
                <a:cs typeface="Calibri"/>
                <a:sym typeface="Calibri"/>
              </a:rPr>
              <a:t>-are excited by and engaged in DOING science</a:t>
            </a:r>
            <a:endParaRPr lang="en-US" dirty="0"/>
          </a:p>
          <a:p>
            <a:pPr>
              <a:spcBef>
                <a:spcPts val="640"/>
              </a:spcBef>
              <a:buClr>
                <a:srgbClr val="FFFFFF"/>
              </a:buClr>
              <a:buSzPts val="3200"/>
            </a:pPr>
            <a:r>
              <a:rPr lang="en-US" b="1" dirty="0">
                <a:solidFill>
                  <a:srgbClr val="FFFFFF"/>
                </a:solidFill>
                <a:latin typeface="Calibri"/>
                <a:ea typeface="Calibri"/>
                <a:cs typeface="Calibri"/>
                <a:sym typeface="Calibri"/>
              </a:rPr>
              <a:t>-have an enduring bond with the natural world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5088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 name="Slide Number"/>
          <p:cNvSpPr txBox="1">
            <a:spLocks noGrp="1"/>
          </p:cNvSpPr>
          <p:nvPr>
            <p:ph type="sldNum" sz="quarter" idx="2"/>
          </p:nvPr>
        </p:nvSpPr>
        <p:spPr>
          <a:xfrm>
            <a:off x="8750350" y="6465341"/>
            <a:ext cx="121892" cy="2511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srgbClr val="929292"/>
                </a:solidFill>
                <a:effectLst/>
                <a:uLnTx/>
                <a:uFillTx/>
                <a:latin typeface="Calibri" panose="020F0502020204030204"/>
                <a:ea typeface="+mn-ea"/>
                <a:cs typeface="+mn-cs"/>
                <a:sym typeface="Helvetica Neue Medium"/>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srgbClr val="929292"/>
              </a:solidFill>
              <a:effectLst/>
              <a:uLnTx/>
              <a:uFillTx/>
              <a:latin typeface="Calibri" panose="020F0502020204030204"/>
              <a:ea typeface="+mn-ea"/>
              <a:cs typeface="+mn-cs"/>
              <a:sym typeface="Helvetica Neue Medium"/>
            </a:endParaRPr>
          </a:p>
        </p:txBody>
      </p:sp>
      <p:sp>
        <p:nvSpPr>
          <p:cNvPr id="8" name="Rectangle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F57511-FE51-9342-8438-151893CF7E7E}"/>
              </a:ext>
            </a:extLst>
          </p:cNvPr>
          <p:cNvSpPr/>
          <p:nvPr/>
        </p:nvSpPr>
        <p:spPr>
          <a:xfrm>
            <a:off x="939150" y="96794"/>
            <a:ext cx="670275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ranklin Gothic Demi" panose="020B0603020102020204" pitchFamily="34" charset="0"/>
                <a:ea typeface="+mn-ea"/>
                <a:cs typeface="+mn-cs"/>
              </a:rPr>
              <a:t>Unlocking Student Performance</a:t>
            </a:r>
          </a:p>
        </p:txBody>
      </p:sp>
      <p:pic>
        <p:nvPicPr>
          <p:cNvPr id="2050" name="8C0E761D-0169-4A9E-BC3C-D4960D08A756" descr="C3C3FC44-E05C-4D57-A42F-94DE266A8D9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3F13355-1710-4B20-AF2B-2C299B31AD05}"/>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06705" y="1077277"/>
            <a:ext cx="2849732" cy="132749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5A8745E-8E58-409A-8984-7B9632813BB7}"/>
              </a:ext>
            </a:extLst>
          </p:cNvPr>
          <p:cNvPicPr>
            <a:picLocks noChangeAspect="1"/>
          </p:cNvPicPr>
          <p:nvPr/>
        </p:nvPicPr>
        <p:blipFill rotWithShape="1">
          <a:blip r:embed="rId4"/>
          <a:srcRect l="39904" t="17731" r="1771" b="7012"/>
          <a:stretch/>
        </p:blipFill>
        <p:spPr>
          <a:xfrm>
            <a:off x="4517952" y="2787987"/>
            <a:ext cx="4424585" cy="3594168"/>
          </a:xfrm>
          <a:prstGeom prst="rect">
            <a:avLst/>
          </a:prstGeom>
        </p:spPr>
      </p:pic>
      <p:sp>
        <p:nvSpPr>
          <p:cNvPr id="9" name="TextBox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C0008E9-753B-429B-BC1C-C41E39A7EB1E}"/>
              </a:ext>
            </a:extLst>
          </p:cNvPr>
          <p:cNvSpPr txBox="1"/>
          <p:nvPr/>
        </p:nvSpPr>
        <p:spPr>
          <a:xfrm>
            <a:off x="1778758" y="6394814"/>
            <a:ext cx="556148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50000"/>
                    <a:lumOff val="50000"/>
                  </a:prstClr>
                </a:solidFill>
                <a:effectLst/>
                <a:uLnTx/>
                <a:uFillTx/>
                <a:latin typeface="Georgia" panose="02040502050405020303" pitchFamily="18" charset="0"/>
                <a:ea typeface="+mn-ea"/>
                <a:cs typeface="+mn-cs"/>
              </a:rPr>
              <a:t>For more, visit out-teach.org or email </a:t>
            </a:r>
            <a:r>
              <a:rPr kumimoji="0" lang="en-US" sz="1600" b="0" i="1" u="none" strike="noStrike" kern="1200" cap="none" spc="0" normalizeH="0" baseline="0" noProof="0" dirty="0">
                <a:ln>
                  <a:noFill/>
                </a:ln>
                <a:solidFill>
                  <a:prstClr val="black">
                    <a:lumMod val="50000"/>
                    <a:lumOff val="50000"/>
                  </a:prstClr>
                </a:solidFill>
                <a:effectLst/>
                <a:uLnTx/>
                <a:uFillTx/>
                <a:latin typeface="Georgia" panose="02040502050405020303" pitchFamily="18" charset="0"/>
                <a:ea typeface="+mn-ea"/>
                <a:cs typeface="+mn-cs"/>
                <a:hlinkClick r:id="rId5">
                  <a:extLst>
                    <a:ext uri="{A12FA001-AC4F-418D-AE19-62706E023703}">
                      <ahyp:hlinkClr xmlns:ahyp="http://schemas.microsoft.com/office/drawing/2018/hyperlinkcolor" xmlns="" xmlns:p="http://schemas.openxmlformats.org/presentationml/2006/main" xmlns:r="http://schemas.openxmlformats.org/officeDocument/2006/relationships" xmlns:a="http://schemas.openxmlformats.org/drawingml/2006/main" val="tx"/>
                    </a:ext>
                  </a:extLst>
                </a:hlinkClick>
              </a:rPr>
              <a:t>info@out-teach.org</a:t>
            </a:r>
            <a:endParaRPr kumimoji="0" lang="en-US" sz="1600" b="0" i="1" u="none" strike="noStrike" kern="1200" cap="none" spc="0" normalizeH="0" baseline="0" noProof="0" dirty="0">
              <a:ln>
                <a:noFill/>
              </a:ln>
              <a:solidFill>
                <a:prstClr val="black">
                  <a:lumMod val="50000"/>
                  <a:lumOff val="50000"/>
                </a:prstClr>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50000"/>
                    <a:lumOff val="50000"/>
                  </a:prstClr>
                </a:solidFill>
                <a:effectLst/>
                <a:uLnTx/>
                <a:uFillTx/>
                <a:latin typeface="Georgia" panose="02040502050405020303" pitchFamily="18" charset="0"/>
                <a:ea typeface="+mn-ea"/>
                <a:cs typeface="+mn-cs"/>
              </a:rPr>
              <a:t> </a:t>
            </a:r>
          </a:p>
        </p:txBody>
      </p:sp>
      <p:sp>
        <p:nvSpPr>
          <p:cNvPr id="7" name="Rectangl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092CE65-955D-412A-B1F8-3D3D17BDE447}"/>
              </a:ext>
            </a:extLst>
          </p:cNvPr>
          <p:cNvSpPr/>
          <p:nvPr/>
        </p:nvSpPr>
        <p:spPr>
          <a:xfrm>
            <a:off x="7870054" y="6465341"/>
            <a:ext cx="1078637" cy="251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455" b="3590"/>
          <a:stretch>
            <a:fillRect/>
          </a:stretch>
        </p:blipFill>
        <p:spPr>
          <a:xfrm>
            <a:off x="297256" y="2688913"/>
            <a:ext cx="4139359" cy="3674284"/>
          </a:xfrm>
          <a:prstGeom prst="rect">
            <a:avLst/>
          </a:prstGeom>
        </p:spPr>
      </p:pic>
      <p:sp>
        <p:nvSpPr>
          <p:cNvPr id="3" name="TextBox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45B9376-1DEA-4EA5-9AC1-C6A4962045AA}"/>
              </a:ext>
            </a:extLst>
          </p:cNvPr>
          <p:cNvSpPr txBox="1"/>
          <p:nvPr/>
        </p:nvSpPr>
        <p:spPr>
          <a:xfrm>
            <a:off x="4517141" y="867690"/>
            <a:ext cx="4425396" cy="2023631"/>
          </a:xfrm>
          <a:prstGeom prst="rect">
            <a:avLst/>
          </a:prstGeom>
          <a:solidFill>
            <a:srgbClr val="6ABE4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By combining our field-tested professional learning program with exciting outdoor learning labs, Out Teach equips elementary school teachers to go outside—beyond the classroom—to create transformational </a:t>
            </a:r>
            <a:r>
              <a:rPr kumimoji="0" lang="en-US" sz="1500" b="1" i="0" u="none" strike="noStrike" kern="1200" cap="none" spc="0" normalizeH="0" baseline="0" noProof="0" dirty="0" smtClean="0">
                <a:ln>
                  <a:noFill/>
                </a:ln>
                <a:solidFill>
                  <a:prstClr val="white"/>
                </a:solidFill>
                <a:effectLst/>
                <a:uLnTx/>
                <a:uFillTx/>
                <a:latin typeface="Georgia" panose="02040502050405020303" pitchFamily="18" charset="0"/>
                <a:ea typeface="+mn-ea"/>
                <a:cs typeface="+mn-cs"/>
              </a:rPr>
              <a:t>learning</a:t>
            </a:r>
            <a:r>
              <a:rPr kumimoji="0" lang="en-US" sz="1500" b="1" i="0" u="none" strike="noStrike" kern="1200" cap="none" spc="0" normalizeH="0" noProof="0" dirty="0" smtClean="0">
                <a:ln>
                  <a:noFill/>
                </a:ln>
                <a:solidFill>
                  <a:prstClr val="white"/>
                </a:solidFill>
                <a:effectLst/>
                <a:uLnTx/>
                <a:uFillTx/>
                <a:latin typeface="Georgia" panose="02040502050405020303" pitchFamily="18" charset="0"/>
                <a:ea typeface="+mn-ea"/>
                <a:cs typeface="+mn-cs"/>
              </a:rPr>
              <a:t> </a:t>
            </a:r>
            <a:r>
              <a:rPr kumimoji="0" lang="en-US" sz="1500" b="1" i="0" u="none" strike="noStrike" kern="1200" cap="none" spc="0" normalizeH="0" baseline="0" noProof="0" dirty="0" smtClean="0">
                <a:ln>
                  <a:noFill/>
                </a:ln>
                <a:solidFill>
                  <a:prstClr val="white"/>
                </a:solidFill>
                <a:effectLst/>
                <a:uLnTx/>
                <a:uFillTx/>
                <a:latin typeface="Georgia" panose="02040502050405020303" pitchFamily="18" charset="0"/>
                <a:ea typeface="+mn-ea"/>
                <a:cs typeface="+mn-cs"/>
              </a:rPr>
              <a:t>experiences </a:t>
            </a:r>
            <a:r>
              <a:rPr kumimoji="0" lang="en-US" sz="15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and measurable results</a:t>
            </a:r>
            <a:r>
              <a:rPr kumimoji="0" lang="en-US" sz="1500" b="1" i="0" u="none" strike="noStrike" kern="1200" cap="none" spc="0" normalizeH="0" baseline="0" noProof="0" dirty="0" smtClean="0">
                <a:ln>
                  <a:noFill/>
                </a:ln>
                <a:solidFill>
                  <a:prstClr val="white"/>
                </a:solidFill>
                <a:effectLst/>
                <a:uLnTx/>
                <a:uFillTx/>
                <a:latin typeface="Georgia" panose="02040502050405020303" pitchFamily="18" charset="0"/>
                <a:ea typeface="+mn-ea"/>
                <a:cs typeface="+mn-cs"/>
              </a:rPr>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650348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7"/>
        <p:cNvGrpSpPr/>
        <p:nvPr/>
      </p:nvGrpSpPr>
      <p:grpSpPr>
        <a:xfrm>
          <a:off x="0" y="0"/>
          <a:ext cx="0" cy="0"/>
          <a:chOff x="0" y="0"/>
          <a:chExt cx="0" cy="0"/>
        </a:xfrm>
      </p:grpSpPr>
      <p:pic>
        <p:nvPicPr>
          <p:cNvPr id="198" name="Google Shape;198;p32"/>
          <p:cNvPicPr preferRelativeResize="0"/>
          <p:nvPr/>
        </p:nvPicPr>
        <p:blipFill rotWithShape="1">
          <a:blip r:embed="rId3">
            <a:alphaModFix/>
          </a:blip>
          <a:srcRect b="23939"/>
          <a:stretch/>
        </p:blipFill>
        <p:spPr>
          <a:xfrm>
            <a:off x="0" y="-21755"/>
            <a:ext cx="6858000" cy="1607127"/>
          </a:xfrm>
          <a:prstGeom prst="rect">
            <a:avLst/>
          </a:prstGeom>
          <a:noFill/>
          <a:ln>
            <a:noFill/>
          </a:ln>
        </p:spPr>
      </p:pic>
      <p:sp>
        <p:nvSpPr>
          <p:cNvPr id="201" name="Google Shape;201;p32"/>
          <p:cNvSpPr txBox="1"/>
          <p:nvPr/>
        </p:nvSpPr>
        <p:spPr>
          <a:xfrm>
            <a:off x="1759745" y="6124575"/>
            <a:ext cx="4654153" cy="584200"/>
          </a:xfrm>
          <a:prstGeom prst="rect">
            <a:avLst/>
          </a:prstGeom>
          <a:noFill/>
          <a:ln>
            <a:noFill/>
          </a:ln>
        </p:spPr>
        <p:txBody>
          <a:bodyPr spcFirstLastPara="1" wrap="square" lIns="91425" tIns="45700" rIns="91425" bIns="45700" anchor="t" anchorCtr="0">
            <a:noAutofit/>
          </a:bodyPr>
          <a:lstStyle/>
          <a:p>
            <a:pPr algn="ctr">
              <a:buClr>
                <a:srgbClr val="FFFFFF"/>
              </a:buClr>
              <a:buSzPts val="3200"/>
            </a:pPr>
            <a:r>
              <a:rPr lang="en-US" sz="3200" dirty="0">
                <a:solidFill>
                  <a:srgbClr val="FFFFFF"/>
                </a:solidFill>
                <a:latin typeface="Calibri"/>
                <a:ea typeface="Calibri"/>
                <a:cs typeface="Calibri"/>
                <a:sym typeface="Calibri"/>
              </a:rPr>
              <a:t>Houston, TX</a:t>
            </a:r>
            <a:endParaRPr dirty="0"/>
          </a:p>
        </p:txBody>
      </p:sp>
      <p:pic>
        <p:nvPicPr>
          <p:cNvPr id="200" name="Google Shape;200;p32"/>
          <p:cNvPicPr preferRelativeResize="0"/>
          <p:nvPr/>
        </p:nvPicPr>
        <p:blipFill rotWithShape="1">
          <a:blip r:embed="rId4">
            <a:alphaModFix/>
          </a:blip>
          <a:srcRect/>
          <a:stretch/>
        </p:blipFill>
        <p:spPr>
          <a:xfrm>
            <a:off x="6424045" y="19846"/>
            <a:ext cx="2722959" cy="1652587"/>
          </a:xfrm>
          <a:prstGeom prst="rect">
            <a:avLst/>
          </a:prstGeom>
          <a:noFill/>
          <a:ln>
            <a:noFill/>
          </a:ln>
        </p:spPr>
      </p:pic>
      <p:pic>
        <p:nvPicPr>
          <p:cNvPr id="8" name="Picture 7"/>
          <p:cNvPicPr/>
          <p:nvPr/>
        </p:nvPicPr>
        <p:blipFill rotWithShape="1">
          <a:blip r:embed="rId5"/>
          <a:srcRect l="21688" t="11586" r="22757" b="20228"/>
          <a:stretch/>
        </p:blipFill>
        <p:spPr bwMode="auto">
          <a:xfrm>
            <a:off x="608035" y="1726085"/>
            <a:ext cx="3636818" cy="3761004"/>
          </a:xfrm>
          <a:prstGeom prst="rect">
            <a:avLst/>
          </a:prstGeom>
          <a:ln>
            <a:noFill/>
          </a:ln>
          <a:extLst>
            <a:ext uri="{53640926-AAD7-44D8-BBD7-CCE9431645EC}">
              <a14:shadowObscured xmlns:a14="http://schemas.microsoft.com/office/drawing/2010/main" xmlns:p="http://schemas.openxmlformats.org/presentationml/2006/main" xmlns:r="http://schemas.openxmlformats.org/officeDocument/2006/relationships" xmlns:a="http://schemas.openxmlformats.org/drawingml/2006/main" xmlns=""/>
            </a:ext>
          </a:extLst>
        </p:spPr>
      </p:pic>
      <p:pic>
        <p:nvPicPr>
          <p:cNvPr id="9" name="Picture 8"/>
          <p:cNvPicPr/>
          <p:nvPr/>
        </p:nvPicPr>
        <p:blipFill rotWithShape="1">
          <a:blip r:embed="rId6"/>
          <a:srcRect l="50748" t="43305" r="16880" b="20987"/>
          <a:stretch/>
        </p:blipFill>
        <p:spPr bwMode="auto">
          <a:xfrm>
            <a:off x="4857597" y="1752348"/>
            <a:ext cx="3681386" cy="3623504"/>
          </a:xfrm>
          <a:prstGeom prst="rect">
            <a:avLst/>
          </a:prstGeom>
          <a:ln>
            <a:noFill/>
          </a:ln>
          <a:extLst>
            <a:ext uri="{53640926-AAD7-44D8-BBD7-CCE9431645EC}">
              <a14:shadowObscured xmlns:a14="http://schemas.microsoft.com/office/drawing/2010/main" xmlns:p="http://schemas.openxmlformats.org/presentationml/2006/main" xmlns:r="http://schemas.openxmlformats.org/officeDocument/2006/relationships" xmlns:a="http://schemas.openxmlformats.org/drawingml/2006/main" xmlns=""/>
            </a:ext>
          </a:extLst>
        </p:spPr>
      </p:pic>
      <p:pic>
        <p:nvPicPr>
          <p:cNvPr id="2" name="Picture 1"/>
          <p:cNvPicPr>
            <a:picLocks noChangeAspect="1"/>
          </p:cNvPicPr>
          <p:nvPr/>
        </p:nvPicPr>
        <p:blipFill rotWithShape="1">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9527"/>
          <a:stretch/>
        </p:blipFill>
        <p:spPr>
          <a:xfrm>
            <a:off x="2789462" y="4515754"/>
            <a:ext cx="3634583" cy="219363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86775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2"/>
        <p:cNvGrpSpPr/>
        <p:nvPr/>
      </p:nvGrpSpPr>
      <p:grpSpPr>
        <a:xfrm>
          <a:off x="0" y="0"/>
          <a:ext cx="0" cy="0"/>
          <a:chOff x="0" y="0"/>
          <a:chExt cx="0" cy="0"/>
        </a:xfrm>
      </p:grpSpPr>
      <p:sp>
        <p:nvSpPr>
          <p:cNvPr id="183" name="Google Shape;183;p30"/>
          <p:cNvSpPr txBox="1"/>
          <p:nvPr/>
        </p:nvSpPr>
        <p:spPr>
          <a:xfrm>
            <a:off x="202674" y="76166"/>
            <a:ext cx="7917550" cy="653371"/>
          </a:xfrm>
          <a:prstGeom prst="rect">
            <a:avLst/>
          </a:prstGeom>
          <a:noFill/>
          <a:ln>
            <a:noFill/>
          </a:ln>
        </p:spPr>
        <p:txBody>
          <a:bodyPr spcFirstLastPara="1" wrap="square" lIns="91425" tIns="45700" rIns="91425" bIns="45700" anchor="t" anchorCtr="0">
            <a:noAutofit/>
          </a:bodyPr>
          <a:lstStyle/>
          <a:p>
            <a:pPr>
              <a:buClr>
                <a:schemeClr val="lt1"/>
              </a:buClr>
              <a:buSzPts val="3600"/>
            </a:pPr>
            <a:r>
              <a:rPr lang="en-US" sz="3200" dirty="0">
                <a:solidFill>
                  <a:schemeClr val="lt1"/>
                </a:solidFill>
                <a:latin typeface="+mn-lt"/>
                <a:ea typeface="Calibri"/>
                <a:cs typeface="Calibri"/>
                <a:sym typeface="Calibri"/>
              </a:rPr>
              <a:t>The state of schoolyards</a:t>
            </a:r>
            <a:r>
              <a:rPr lang="en-US" sz="3200" dirty="0" smtClean="0">
                <a:solidFill>
                  <a:schemeClr val="lt1"/>
                </a:solidFill>
                <a:latin typeface="+mn-lt"/>
                <a:ea typeface="Calibri"/>
                <a:cs typeface="Calibri"/>
                <a:sym typeface="Calibri"/>
              </a:rPr>
              <a:t> today:</a:t>
            </a:r>
            <a:endParaRPr sz="3200" dirty="0">
              <a:latin typeface="+mn-lt"/>
            </a:endParaRPr>
          </a:p>
        </p:txBody>
      </p:sp>
      <p:pic>
        <p:nvPicPr>
          <p:cNvPr id="184" name="Google Shape;184;p30"/>
          <p:cNvPicPr preferRelativeResize="0"/>
          <p:nvPr/>
        </p:nvPicPr>
        <p:blipFill rotWithShape="1">
          <a:blip r:embed="rId3">
            <a:alphaModFix/>
          </a:blip>
          <a:srcRect r="12049"/>
          <a:stretch/>
        </p:blipFill>
        <p:spPr>
          <a:xfrm>
            <a:off x="283744" y="1643645"/>
            <a:ext cx="4585301" cy="4082257"/>
          </a:xfrm>
          <a:prstGeom prst="rect">
            <a:avLst/>
          </a:prstGeom>
          <a:noFill/>
          <a:ln>
            <a:noFill/>
          </a:ln>
        </p:spPr>
      </p:pic>
      <p:sp>
        <p:nvSpPr>
          <p:cNvPr id="5" name="Google Shape;185;p30"/>
          <p:cNvSpPr txBox="1"/>
          <p:nvPr/>
        </p:nvSpPr>
        <p:spPr>
          <a:xfrm>
            <a:off x="5066864" y="1553648"/>
            <a:ext cx="3837304" cy="4458291"/>
          </a:xfrm>
          <a:prstGeom prst="rect">
            <a:avLst/>
          </a:prstGeom>
          <a:noFill/>
          <a:ln>
            <a:noFill/>
          </a:ln>
        </p:spPr>
        <p:txBody>
          <a:bodyPr spcFirstLastPara="1" wrap="square" lIns="91425" tIns="91425" rIns="91425" bIns="91425" anchor="t" anchorCtr="0">
            <a:noAutofit/>
          </a:bodyPr>
          <a:lstStyle/>
          <a:p>
            <a:pPr marL="285750" indent="-285750">
              <a:buFont typeface="Arial"/>
              <a:buChar char="•"/>
            </a:pPr>
            <a:r>
              <a:rPr lang="en-US" dirty="0" smtClean="0">
                <a:latin typeface="+mn-lt"/>
                <a:cs typeface="Calibri" panose="020F0502020204030204" pitchFamily="34" charset="0"/>
              </a:rPr>
              <a:t>Not </a:t>
            </a:r>
            <a:r>
              <a:rPr lang="en-US" dirty="0">
                <a:latin typeface="+mn-lt"/>
                <a:cs typeface="Calibri" panose="020F0502020204030204" pitchFamily="34" charset="0"/>
              </a:rPr>
              <a:t>enough play area to engage all children during recess and PE</a:t>
            </a:r>
            <a:br>
              <a:rPr lang="en-US" dirty="0">
                <a:latin typeface="+mn-lt"/>
                <a:cs typeface="Calibri" panose="020F0502020204030204" pitchFamily="34" charset="0"/>
              </a:rPr>
            </a:br>
            <a:endParaRPr lang="en-US" dirty="0">
              <a:latin typeface="+mn-lt"/>
              <a:cs typeface="Calibri" panose="020F0502020204030204" pitchFamily="34" charset="0"/>
            </a:endParaRPr>
          </a:p>
          <a:p>
            <a:pPr marL="285750" indent="-285750">
              <a:buFont typeface="Arial" panose="020B0604020202020204" pitchFamily="34" charset="0"/>
              <a:buChar char="•"/>
            </a:pPr>
            <a:r>
              <a:rPr lang="en-US" dirty="0">
                <a:latin typeface="+mn-lt"/>
                <a:cs typeface="Calibri" panose="020F0502020204030204" pitchFamily="34" charset="0"/>
              </a:rPr>
              <a:t>Not designed for hands-on learning </a:t>
            </a:r>
            <a:r>
              <a:rPr lang="en-US" dirty="0" smtClean="0">
                <a:latin typeface="+mn-lt"/>
                <a:cs typeface="Calibri" panose="020F0502020204030204" pitchFamily="34" charset="0"/>
              </a:rPr>
              <a:t>outdoors</a:t>
            </a:r>
          </a:p>
          <a:p>
            <a:pPr marL="285750" indent="-285750">
              <a:buFont typeface="Arial" panose="020B0604020202020204" pitchFamily="34" charset="0"/>
              <a:buChar char="•"/>
            </a:pPr>
            <a:endParaRPr lang="en-US" dirty="0">
              <a:latin typeface="+mn-lt"/>
              <a:cs typeface="Calibri" panose="020F0502020204030204" pitchFamily="34" charset="0"/>
            </a:endParaRPr>
          </a:p>
          <a:p>
            <a:pPr marL="285750" indent="-285750">
              <a:buFont typeface="Arial" panose="020B0604020202020204" pitchFamily="34" charset="0"/>
              <a:buChar char="•"/>
            </a:pPr>
            <a:r>
              <a:rPr lang="en-US" dirty="0">
                <a:latin typeface="+mn-lt"/>
                <a:cs typeface="Calibri" panose="020F0502020204030204" pitchFamily="34" charset="0"/>
              </a:rPr>
              <a:t>Does not excite, motivate kids to want to come to </a:t>
            </a:r>
            <a:r>
              <a:rPr lang="en-US" dirty="0" smtClean="0">
                <a:latin typeface="+mn-lt"/>
                <a:cs typeface="Calibri" panose="020F0502020204030204" pitchFamily="34" charset="0"/>
              </a:rPr>
              <a:t>school</a:t>
            </a:r>
            <a:r>
              <a:rPr lang="en-US" dirty="0">
                <a:latin typeface="+mn-lt"/>
                <a:cs typeface="Calibri" panose="020F0502020204030204" pitchFamily="34" charset="0"/>
              </a:rPr>
              <a:t/>
            </a:r>
            <a:br>
              <a:rPr lang="en-US" dirty="0">
                <a:latin typeface="+mn-lt"/>
                <a:cs typeface="Calibri" panose="020F0502020204030204" pitchFamily="34" charset="0"/>
              </a:rPr>
            </a:br>
            <a:endParaRPr lang="en-US" dirty="0">
              <a:latin typeface="+mn-lt"/>
              <a:cs typeface="Calibri" panose="020F0502020204030204" pitchFamily="34" charset="0"/>
            </a:endParaRPr>
          </a:p>
          <a:p>
            <a:pPr marL="285750" indent="-285750">
              <a:buFont typeface="Arial" panose="020B0604020202020204" pitchFamily="34" charset="0"/>
              <a:buChar char="•"/>
            </a:pPr>
            <a:r>
              <a:rPr lang="en-US" dirty="0">
                <a:latin typeface="+mn-lt"/>
                <a:cs typeface="Calibri" panose="020F0502020204030204" pitchFamily="34" charset="0"/>
              </a:rPr>
              <a:t>Lack of green space= increased temps outside &amp; higher cooling costs inside the school</a:t>
            </a:r>
            <a:br>
              <a:rPr lang="en-US" dirty="0">
                <a:latin typeface="+mn-lt"/>
                <a:cs typeface="Calibri" panose="020F0502020204030204" pitchFamily="34" charset="0"/>
              </a:rPr>
            </a:br>
            <a:endParaRPr lang="en-US" dirty="0">
              <a:latin typeface="+mn-lt"/>
              <a:cs typeface="Calibri" panose="020F0502020204030204" pitchFamily="34" charset="0"/>
            </a:endParaRPr>
          </a:p>
          <a:p>
            <a:pPr marL="285750" indent="-285750">
              <a:buFont typeface="Arial" panose="020B0604020202020204" pitchFamily="34" charset="0"/>
              <a:buChar char="•"/>
            </a:pPr>
            <a:r>
              <a:rPr lang="en-US" dirty="0">
                <a:latin typeface="+mn-lt"/>
                <a:cs typeface="Calibri" panose="020F0502020204030204" pitchFamily="34" charset="0"/>
              </a:rPr>
              <a:t>Asphalt replacement and repair costs</a:t>
            </a:r>
            <a:br>
              <a:rPr lang="en-US" dirty="0">
                <a:latin typeface="+mn-lt"/>
                <a:cs typeface="Calibri" panose="020F0502020204030204" pitchFamily="34" charset="0"/>
              </a:rPr>
            </a:br>
            <a:endParaRPr lang="en-US" dirty="0">
              <a:latin typeface="+mn-lt"/>
              <a:cs typeface="Calibri" panose="020F0502020204030204" pitchFamily="34" charset="0"/>
            </a:endParaRPr>
          </a:p>
          <a:p>
            <a:pPr marL="285750" indent="-285750">
              <a:buFont typeface="Arial" panose="020B0604020202020204" pitchFamily="34" charset="0"/>
              <a:buChar char="•"/>
            </a:pPr>
            <a:r>
              <a:rPr lang="en-US" dirty="0">
                <a:latin typeface="+mn-lt"/>
                <a:cs typeface="Calibri" panose="020F0502020204030204" pitchFamily="34" charset="0"/>
              </a:rPr>
              <a:t>Increased costs for snow plowing </a:t>
            </a:r>
            <a:br>
              <a:rPr lang="en-US" dirty="0">
                <a:latin typeface="+mn-lt"/>
                <a:cs typeface="Calibri" panose="020F0502020204030204" pitchFamily="34" charset="0"/>
              </a:rPr>
            </a:br>
            <a:endParaRPr lang="en-US" dirty="0">
              <a:latin typeface="+mn-lt"/>
              <a:cs typeface="Calibri" panose="020F0502020204030204" pitchFamily="34" charset="0"/>
            </a:endParaRPr>
          </a:p>
          <a:p>
            <a:pPr marL="285750" indent="-285750">
              <a:buFont typeface="Arial" panose="020B0604020202020204" pitchFamily="34" charset="0"/>
              <a:buChar char="•"/>
            </a:pPr>
            <a:r>
              <a:rPr lang="en-US" dirty="0">
                <a:latin typeface="+mn-lt"/>
                <a:cs typeface="Calibri" panose="020F0502020204030204" pitchFamily="34" charset="0"/>
              </a:rPr>
              <a:t>Increased flooding &amp; inability to use the space for periods of </a:t>
            </a:r>
            <a:r>
              <a:rPr lang="en-US" dirty="0" smtClean="0">
                <a:latin typeface="+mn-lt"/>
                <a:cs typeface="Calibri" panose="020F0502020204030204" pitchFamily="34" charset="0"/>
              </a:rPr>
              <a:t>time</a:t>
            </a:r>
            <a:endParaRPr lang="en-US" dirty="0">
              <a:latin typeface="+mn-lt"/>
              <a:cs typeface="Calibri" panose="020F0502020204030204" pitchFamily="34" charset="0"/>
            </a:endParaRPr>
          </a:p>
          <a:p>
            <a:pPr marL="457200" indent="-342900">
              <a:buSzPts val="1800"/>
              <a:buFont typeface="Calibri"/>
              <a:buChar char="●"/>
            </a:pPr>
            <a:endParaRPr sz="1800" dirty="0">
              <a:latin typeface="Calibri"/>
              <a:ea typeface="Calibri"/>
              <a:cs typeface="Calibri"/>
              <a:sym typeface="Calibri"/>
            </a:endParaRPr>
          </a:p>
          <a:p>
            <a:pPr marL="457200"/>
            <a:endParaRPr dirty="0"/>
          </a:p>
        </p:txBody>
      </p:sp>
      <p:sp>
        <p:nvSpPr>
          <p:cNvPr id="7" name="TextBox 6"/>
          <p:cNvSpPr txBox="1"/>
          <p:nvPr/>
        </p:nvSpPr>
        <p:spPr>
          <a:xfrm>
            <a:off x="202646" y="1080797"/>
            <a:ext cx="3418444" cy="461665"/>
          </a:xfrm>
          <a:prstGeom prst="rect">
            <a:avLst/>
          </a:prstGeom>
          <a:noFill/>
        </p:spPr>
        <p:txBody>
          <a:bodyPr wrap="square" rtlCol="0">
            <a:spAutoFit/>
          </a:bodyPr>
          <a:lstStyle/>
          <a:p>
            <a:r>
              <a:rPr lang="en-US" sz="2400" b="1" dirty="0" smtClean="0"/>
              <a:t>One word: ASPHALT</a:t>
            </a:r>
            <a:endParaRPr lang="en-US"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53117" y="1"/>
            <a:ext cx="4490884" cy="33681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3429000"/>
            <a:ext cx="4439264" cy="344432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53117" y="3489839"/>
            <a:ext cx="4490884" cy="3368162"/>
          </a:xfrm>
          <a:prstGeom prst="rect">
            <a:avLst/>
          </a:prstGeom>
        </p:spPr>
      </p:pic>
      <p:sp>
        <p:nvSpPr>
          <p:cNvPr id="7" name="TextBox 6"/>
          <p:cNvSpPr txBox="1"/>
          <p:nvPr/>
        </p:nvSpPr>
        <p:spPr>
          <a:xfrm>
            <a:off x="437088" y="2178196"/>
            <a:ext cx="3731342" cy="584775"/>
          </a:xfrm>
          <a:prstGeom prst="rect">
            <a:avLst/>
          </a:prstGeom>
          <a:noFill/>
        </p:spPr>
        <p:txBody>
          <a:bodyPr wrap="square" rtlCol="0">
            <a:spAutoFit/>
          </a:bodyPr>
          <a:lstStyle/>
          <a:p>
            <a:pPr algn="ctr"/>
            <a:r>
              <a:rPr lang="en-US" sz="3200" dirty="0" smtClean="0">
                <a:latin typeface="Calibri" panose="020F0502020204030204" pitchFamily="34" charset="0"/>
                <a:cs typeface="Calibri" panose="020F0502020204030204" pitchFamily="34" charset="0"/>
              </a:rPr>
              <a:t>Denver, CO</a:t>
            </a:r>
            <a:endParaRPr lang="en-US" sz="3200" dirty="0">
              <a:latin typeface="Calibri" panose="020F0502020204030204" pitchFamily="34" charset="0"/>
              <a:cs typeface="Calibri" panose="020F0502020204030204" pitchFamily="34" charset="0"/>
            </a:endParaRPr>
          </a:p>
        </p:txBody>
      </p:sp>
      <p:pic>
        <p:nvPicPr>
          <p:cNvPr id="8" name="Picture 7"/>
          <p:cNvPicPr/>
          <p:nvPr/>
        </p:nvPicPr>
        <p:blipFill rotWithShape="1">
          <a:blip r:embed="rId6"/>
          <a:srcRect t="9876" r="42948" b="59544"/>
          <a:stretch/>
        </p:blipFill>
        <p:spPr bwMode="auto">
          <a:xfrm>
            <a:off x="453846" y="329593"/>
            <a:ext cx="4052455" cy="1848602"/>
          </a:xfrm>
          <a:prstGeom prst="rect">
            <a:avLst/>
          </a:prstGeom>
          <a:ln>
            <a:noFill/>
          </a:ln>
          <a:extLst>
            <a:ext uri="{53640926-AAD7-44D8-BBD7-CCE9431645EC}">
              <a14:shadowObscured xmlns:a14="http://schemas.microsoft.com/office/drawing/2010/main" xmlns:p="http://schemas.openxmlformats.org/presentationml/2006/main" xmlns:r="http://schemas.openxmlformats.org/officeDocument/2006/relationships" xmlns:a="http://schemas.openxmlformats.org/drawingml/2006/main" xmln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05090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9"/>
        <p:cNvGrpSpPr/>
        <p:nvPr/>
      </p:nvGrpSpPr>
      <p:grpSpPr>
        <a:xfrm>
          <a:off x="0" y="0"/>
          <a:ext cx="0" cy="0"/>
          <a:chOff x="0" y="0"/>
          <a:chExt cx="0" cy="0"/>
        </a:xfrm>
      </p:grpSpPr>
      <p:sp>
        <p:nvSpPr>
          <p:cNvPr id="2" name="TextBox 1"/>
          <p:cNvSpPr txBox="1"/>
          <p:nvPr/>
        </p:nvSpPr>
        <p:spPr>
          <a:xfrm>
            <a:off x="67560" y="81060"/>
            <a:ext cx="8214851" cy="584775"/>
          </a:xfrm>
          <a:prstGeom prst="rect">
            <a:avLst/>
          </a:prstGeom>
          <a:noFill/>
        </p:spPr>
        <p:txBody>
          <a:bodyPr wrap="square" rtlCol="0">
            <a:spAutoFit/>
          </a:bodyPr>
          <a:lstStyle/>
          <a:p>
            <a:r>
              <a:rPr lang="en-US" sz="3200" dirty="0" smtClean="0">
                <a:solidFill>
                  <a:schemeClr val="bg1"/>
                </a:solidFill>
              </a:rPr>
              <a:t>More information</a:t>
            </a:r>
            <a:endParaRPr lang="en-US" sz="3200" dirty="0">
              <a:solidFill>
                <a:schemeClr val="bg1"/>
              </a:solidFill>
            </a:endParaRPr>
          </a:p>
        </p:txBody>
      </p:sp>
      <p:sp>
        <p:nvSpPr>
          <p:cNvPr id="6" name="TextBox 5"/>
          <p:cNvSpPr txBox="1"/>
          <p:nvPr/>
        </p:nvSpPr>
        <p:spPr>
          <a:xfrm>
            <a:off x="464574" y="949486"/>
            <a:ext cx="8214851" cy="584775"/>
          </a:xfrm>
          <a:prstGeom prst="rect">
            <a:avLst/>
          </a:prstGeom>
          <a:noFill/>
        </p:spPr>
        <p:txBody>
          <a:bodyPr wrap="square" rtlCol="0">
            <a:spAutoFit/>
          </a:bodyPr>
          <a:lstStyle/>
          <a:p>
            <a:pPr algn="ctr"/>
            <a:r>
              <a:rPr lang="en-US" sz="3200" dirty="0" smtClean="0">
                <a:solidFill>
                  <a:schemeClr val="accent3">
                    <a:lumMod val="75000"/>
                  </a:schemeClr>
                </a:solidFill>
              </a:rPr>
              <a:t>Green Schoolyards Resource Hub</a:t>
            </a:r>
            <a:endParaRPr lang="en-US" sz="3200" dirty="0">
              <a:solidFill>
                <a:schemeClr val="accent3">
                  <a:lumMod val="75000"/>
                </a:schemeClr>
              </a:solidFill>
            </a:endParaRPr>
          </a:p>
        </p:txBody>
      </p:sp>
      <p:pic>
        <p:nvPicPr>
          <p:cNvPr id="7" name="Picture 6"/>
          <p:cNvPicPr>
            <a:picLocks noChangeAspect="1"/>
          </p:cNvPicPr>
          <p:nvPr/>
        </p:nvPicPr>
        <p:blipFill>
          <a:blip r:embed="rId3"/>
          <a:srcRect b="5595"/>
          <a:stretch>
            <a:fillRect/>
          </a:stretch>
        </p:blipFill>
        <p:spPr>
          <a:xfrm>
            <a:off x="228600" y="1607068"/>
            <a:ext cx="8686800" cy="425626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0" name="Google Shape;190;p31"/>
          <p:cNvSpPr txBox="1"/>
          <p:nvPr/>
        </p:nvSpPr>
        <p:spPr>
          <a:xfrm>
            <a:off x="10108" y="103187"/>
            <a:ext cx="6705124" cy="646112"/>
          </a:xfrm>
          <a:prstGeom prst="rect">
            <a:avLst/>
          </a:prstGeom>
          <a:noFill/>
          <a:ln>
            <a:noFill/>
          </a:ln>
        </p:spPr>
        <p:txBody>
          <a:bodyPr spcFirstLastPara="1" wrap="square" lIns="91425" tIns="45700" rIns="91425" bIns="45700" anchor="t" anchorCtr="0">
            <a:noAutofit/>
          </a:bodyPr>
          <a:lstStyle/>
          <a:p>
            <a:pPr>
              <a:buClr>
                <a:schemeClr val="lt1"/>
              </a:buClr>
              <a:buSzPts val="3600"/>
            </a:pPr>
            <a:r>
              <a:rPr lang="en-US" sz="3200" dirty="0" smtClean="0">
                <a:solidFill>
                  <a:schemeClr val="lt1"/>
                </a:solidFill>
                <a:latin typeface="+mn-lt"/>
                <a:ea typeface="Calibri"/>
                <a:cs typeface="Calibri"/>
                <a:sym typeface="Calibri"/>
              </a:rPr>
              <a:t>The potential of green schoolyards</a:t>
            </a:r>
            <a:endParaRPr sz="3200" dirty="0">
              <a:latin typeface="+mn-lt"/>
            </a:endParaRPr>
          </a:p>
        </p:txBody>
      </p:sp>
      <p:pic>
        <p:nvPicPr>
          <p:cNvPr id="191" name="Google Shape;191;p31"/>
          <p:cNvPicPr preferRelativeResize="0"/>
          <p:nvPr/>
        </p:nvPicPr>
        <p:blipFill rotWithShape="1">
          <a:blip r:embed="rId3">
            <a:alphaModFix/>
          </a:blip>
          <a:srcRect l="3737" r="11638"/>
          <a:stretch/>
        </p:blipFill>
        <p:spPr>
          <a:xfrm>
            <a:off x="283753" y="1394583"/>
            <a:ext cx="4269676" cy="3873032"/>
          </a:xfrm>
          <a:prstGeom prst="rect">
            <a:avLst/>
          </a:prstGeom>
          <a:noFill/>
          <a:ln>
            <a:noFill/>
          </a:ln>
        </p:spPr>
      </p:pic>
      <p:sp>
        <p:nvSpPr>
          <p:cNvPr id="5" name="Google Shape;192;p31"/>
          <p:cNvSpPr txBox="1"/>
          <p:nvPr/>
        </p:nvSpPr>
        <p:spPr>
          <a:xfrm>
            <a:off x="4551360" y="870460"/>
            <a:ext cx="4511524" cy="5388600"/>
          </a:xfrm>
          <a:prstGeom prst="rect">
            <a:avLst/>
          </a:prstGeom>
          <a:noFill/>
          <a:ln>
            <a:noFill/>
          </a:ln>
        </p:spPr>
        <p:txBody>
          <a:bodyPr spcFirstLastPara="1" wrap="square" lIns="91425" tIns="91425" rIns="91425" bIns="91425" anchor="t" anchorCtr="0">
            <a:noAutofit/>
          </a:bodyPr>
          <a:lstStyle/>
          <a:p>
            <a:pPr marL="457200" indent="-330200">
              <a:buClr>
                <a:schemeClr val="dk1"/>
              </a:buClr>
              <a:buSzPts val="1600"/>
              <a:buFont typeface="Calibri"/>
              <a:buChar char="●"/>
            </a:pPr>
            <a:r>
              <a:rPr lang="en-US" dirty="0">
                <a:solidFill>
                  <a:schemeClr val="dk1"/>
                </a:solidFill>
                <a:latin typeface="+mn-lt"/>
                <a:ea typeface="Calibri"/>
                <a:cs typeface="Calibri"/>
                <a:sym typeface="Calibri"/>
              </a:rPr>
              <a:t>Ample play area to engage </a:t>
            </a:r>
            <a:r>
              <a:rPr lang="en-US" dirty="0" smtClean="0">
                <a:solidFill>
                  <a:schemeClr val="dk1"/>
                </a:solidFill>
                <a:latin typeface="+mn-lt"/>
                <a:ea typeface="Calibri"/>
                <a:cs typeface="Calibri"/>
                <a:sym typeface="Calibri"/>
              </a:rPr>
              <a:t>more </a:t>
            </a:r>
            <a:r>
              <a:rPr lang="en-US" dirty="0">
                <a:solidFill>
                  <a:schemeClr val="dk1"/>
                </a:solidFill>
                <a:latin typeface="+mn-lt"/>
                <a:ea typeface="Calibri"/>
                <a:cs typeface="Calibri"/>
                <a:sym typeface="Calibri"/>
              </a:rPr>
              <a:t>children during recess and PE for increased physical </a:t>
            </a:r>
            <a:r>
              <a:rPr lang="en-US" dirty="0" smtClean="0">
                <a:solidFill>
                  <a:schemeClr val="dk1"/>
                </a:solidFill>
                <a:latin typeface="+mn-lt"/>
                <a:ea typeface="Calibri"/>
                <a:cs typeface="Calibri"/>
                <a:sym typeface="Calibri"/>
              </a:rPr>
              <a:t>activity</a:t>
            </a:r>
          </a:p>
          <a:p>
            <a:pPr marL="127000">
              <a:buClr>
                <a:schemeClr val="dk1"/>
              </a:buClr>
              <a:buSzPts val="1600"/>
            </a:pPr>
            <a:endParaRPr dirty="0">
              <a:solidFill>
                <a:schemeClr val="dk1"/>
              </a:solidFill>
              <a:latin typeface="+mn-lt"/>
              <a:ea typeface="Calibri"/>
              <a:cs typeface="Calibri"/>
              <a:sym typeface="Calibri"/>
            </a:endParaRPr>
          </a:p>
          <a:p>
            <a:pPr marL="457200" indent="-330200">
              <a:buClr>
                <a:schemeClr val="dk1"/>
              </a:buClr>
              <a:buSzPts val="1600"/>
              <a:buFont typeface="Calibri"/>
              <a:buChar char="●"/>
            </a:pPr>
            <a:r>
              <a:rPr lang="en-US" dirty="0">
                <a:solidFill>
                  <a:schemeClr val="dk1"/>
                </a:solidFill>
                <a:latin typeface="+mn-lt"/>
                <a:ea typeface="Calibri"/>
                <a:cs typeface="Calibri"/>
                <a:sym typeface="Calibri"/>
              </a:rPr>
              <a:t>Outdoor classrooms areas for hands on </a:t>
            </a:r>
            <a:r>
              <a:rPr lang="en-US" dirty="0" smtClean="0">
                <a:solidFill>
                  <a:schemeClr val="dk1"/>
                </a:solidFill>
                <a:latin typeface="+mn-lt"/>
                <a:ea typeface="Calibri"/>
                <a:cs typeface="Calibri"/>
                <a:sym typeface="Calibri"/>
              </a:rPr>
              <a:t>learning help </a:t>
            </a:r>
            <a:r>
              <a:rPr lang="en-US" dirty="0">
                <a:solidFill>
                  <a:schemeClr val="dk1"/>
                </a:solidFill>
                <a:latin typeface="+mn-lt"/>
                <a:ea typeface="Calibri"/>
                <a:cs typeface="Calibri"/>
                <a:sym typeface="Calibri"/>
              </a:rPr>
              <a:t>meet Environmental Literacy Plan goals </a:t>
            </a:r>
            <a:endParaRPr lang="en-US" dirty="0" smtClean="0">
              <a:solidFill>
                <a:schemeClr val="dk1"/>
              </a:solidFill>
              <a:latin typeface="+mn-lt"/>
              <a:ea typeface="Calibri"/>
              <a:cs typeface="Calibri"/>
              <a:sym typeface="Calibri"/>
            </a:endParaRPr>
          </a:p>
          <a:p>
            <a:pPr marL="457200" indent="-330200">
              <a:buClr>
                <a:schemeClr val="dk1"/>
              </a:buClr>
              <a:buSzPts val="1600"/>
              <a:buFont typeface="Calibri"/>
              <a:buChar char="●"/>
            </a:pPr>
            <a:endParaRPr lang="en-US" dirty="0">
              <a:solidFill>
                <a:schemeClr val="dk1"/>
              </a:solidFill>
              <a:latin typeface="+mn-lt"/>
              <a:ea typeface="Calibri"/>
              <a:cs typeface="Calibri"/>
              <a:sym typeface="Calibri"/>
            </a:endParaRPr>
          </a:p>
          <a:p>
            <a:pPr marL="457200" indent="-330200">
              <a:buClr>
                <a:schemeClr val="dk1"/>
              </a:buClr>
              <a:buSzPts val="1600"/>
              <a:buFont typeface="Calibri"/>
              <a:buChar char="●"/>
            </a:pPr>
            <a:r>
              <a:rPr lang="en-US" dirty="0">
                <a:solidFill>
                  <a:schemeClr val="dk1"/>
                </a:solidFill>
                <a:latin typeface="+mn-lt"/>
                <a:ea typeface="Calibri"/>
                <a:cs typeface="Calibri"/>
                <a:sym typeface="Calibri"/>
              </a:rPr>
              <a:t>Reduction in stress </a:t>
            </a:r>
            <a:r>
              <a:rPr lang="en-US" dirty="0" smtClean="0">
                <a:solidFill>
                  <a:schemeClr val="dk1"/>
                </a:solidFill>
                <a:latin typeface="+mn-lt"/>
                <a:ea typeface="Calibri"/>
                <a:cs typeface="Calibri"/>
                <a:sym typeface="Calibri"/>
              </a:rPr>
              <a:t>levels, </a:t>
            </a:r>
            <a:r>
              <a:rPr lang="en-US" dirty="0" smtClean="0">
                <a:solidFill>
                  <a:schemeClr val="dk1"/>
                </a:solidFill>
                <a:latin typeface="+mn-lt"/>
                <a:ea typeface="Calibri"/>
                <a:cs typeface="Calibri"/>
                <a:sym typeface="Calibri"/>
              </a:rPr>
              <a:t>enhanced </a:t>
            </a:r>
            <a:r>
              <a:rPr lang="en-US" dirty="0" smtClean="0">
                <a:solidFill>
                  <a:schemeClr val="dk1"/>
                </a:solidFill>
                <a:latin typeface="+mn-lt"/>
                <a:ea typeface="Calibri"/>
                <a:cs typeface="Calibri"/>
                <a:sym typeface="Calibri"/>
              </a:rPr>
              <a:t>mental </a:t>
            </a:r>
            <a:r>
              <a:rPr lang="en-US" dirty="0">
                <a:solidFill>
                  <a:schemeClr val="dk1"/>
                </a:solidFill>
                <a:latin typeface="+mn-lt"/>
                <a:ea typeface="Calibri"/>
                <a:cs typeface="Calibri"/>
                <a:sym typeface="Calibri"/>
              </a:rPr>
              <a:t>health</a:t>
            </a:r>
          </a:p>
          <a:p>
            <a:pPr marL="127000">
              <a:buClr>
                <a:schemeClr val="dk1"/>
              </a:buClr>
              <a:buSzPts val="1600"/>
            </a:pPr>
            <a:endParaRPr lang="en-US" dirty="0" smtClean="0">
              <a:solidFill>
                <a:schemeClr val="dk1"/>
              </a:solidFill>
              <a:latin typeface="+mn-lt"/>
              <a:ea typeface="Calibri"/>
              <a:cs typeface="Calibri"/>
              <a:sym typeface="Calibri"/>
            </a:endParaRPr>
          </a:p>
          <a:p>
            <a:pPr marL="457200" indent="-330200">
              <a:buClr>
                <a:schemeClr val="dk1"/>
              </a:buClr>
              <a:buSzPts val="1600"/>
              <a:buFont typeface="Calibri"/>
              <a:buChar char="●"/>
            </a:pPr>
            <a:r>
              <a:rPr lang="en-US" dirty="0" smtClean="0">
                <a:solidFill>
                  <a:schemeClr val="dk1"/>
                </a:solidFill>
                <a:latin typeface="+mn-lt"/>
                <a:ea typeface="Calibri"/>
                <a:cs typeface="Calibri"/>
                <a:sym typeface="Calibri"/>
              </a:rPr>
              <a:t>Improvements in </a:t>
            </a:r>
            <a:r>
              <a:rPr lang="en-US" dirty="0">
                <a:solidFill>
                  <a:schemeClr val="dk1"/>
                </a:solidFill>
                <a:latin typeface="+mn-lt"/>
                <a:ea typeface="Calibri"/>
                <a:cs typeface="Calibri"/>
                <a:sym typeface="Calibri"/>
              </a:rPr>
              <a:t>academic performance</a:t>
            </a:r>
          </a:p>
          <a:p>
            <a:pPr marL="127000">
              <a:buClr>
                <a:schemeClr val="dk1"/>
              </a:buClr>
              <a:buSzPts val="1600"/>
            </a:pPr>
            <a:endParaRPr lang="en-US" dirty="0">
              <a:solidFill>
                <a:schemeClr val="dk1"/>
              </a:solidFill>
              <a:latin typeface="+mn-lt"/>
              <a:ea typeface="Calibri"/>
              <a:cs typeface="Calibri"/>
              <a:sym typeface="Calibri"/>
            </a:endParaRPr>
          </a:p>
          <a:p>
            <a:pPr marL="457200" indent="-330200">
              <a:buClr>
                <a:schemeClr val="dk1"/>
              </a:buClr>
              <a:buSzPts val="1600"/>
              <a:buFont typeface="Calibri"/>
              <a:buChar char="●"/>
            </a:pPr>
            <a:r>
              <a:rPr lang="en-US" dirty="0">
                <a:solidFill>
                  <a:schemeClr val="dk1"/>
                </a:solidFill>
                <a:latin typeface="+mn-lt"/>
                <a:ea typeface="Calibri"/>
                <a:cs typeface="Calibri"/>
                <a:sym typeface="Calibri"/>
              </a:rPr>
              <a:t>Increase in enrollment</a:t>
            </a:r>
          </a:p>
          <a:p>
            <a:pPr marL="127000">
              <a:buClr>
                <a:schemeClr val="dk1"/>
              </a:buClr>
              <a:buSzPts val="1600"/>
            </a:pPr>
            <a:endParaRPr lang="en-US" dirty="0">
              <a:latin typeface="+mn-lt"/>
              <a:ea typeface="Calibri"/>
              <a:cs typeface="Calibri"/>
              <a:sym typeface="Calibri"/>
            </a:endParaRPr>
          </a:p>
          <a:p>
            <a:pPr marL="457200" indent="-330200">
              <a:buSzPts val="1600"/>
              <a:buFont typeface="Calibri"/>
              <a:buChar char="●"/>
            </a:pPr>
            <a:r>
              <a:rPr lang="en-US" dirty="0">
                <a:latin typeface="+mn-lt"/>
                <a:ea typeface="Calibri"/>
                <a:cs typeface="Calibri"/>
                <a:sym typeface="Calibri"/>
              </a:rPr>
              <a:t>Increased student attention and attendance</a:t>
            </a:r>
          </a:p>
          <a:p>
            <a:pPr marL="457200" indent="-330200">
              <a:buSzPts val="1600"/>
              <a:buFont typeface="Calibri"/>
              <a:buChar char="●"/>
            </a:pPr>
            <a:endParaRPr lang="en-US" dirty="0">
              <a:latin typeface="+mn-lt"/>
              <a:ea typeface="Calibri"/>
              <a:cs typeface="Calibri"/>
              <a:sym typeface="Calibri"/>
            </a:endParaRPr>
          </a:p>
          <a:p>
            <a:pPr marL="457200" indent="-330200">
              <a:buSzPts val="1600"/>
              <a:buFont typeface="Calibri"/>
              <a:buChar char="●"/>
            </a:pPr>
            <a:r>
              <a:rPr lang="en-US" dirty="0">
                <a:latin typeface="+mn-lt"/>
                <a:ea typeface="Calibri"/>
                <a:cs typeface="Calibri"/>
                <a:sym typeface="Calibri"/>
              </a:rPr>
              <a:t>Increase in family and community engagement </a:t>
            </a:r>
            <a:endParaRPr lang="en-US" dirty="0" smtClean="0">
              <a:solidFill>
                <a:schemeClr val="dk1"/>
              </a:solidFill>
              <a:latin typeface="+mn-lt"/>
              <a:ea typeface="Calibri"/>
              <a:cs typeface="Calibri"/>
              <a:sym typeface="Calibri"/>
            </a:endParaRPr>
          </a:p>
          <a:p>
            <a:pPr marL="127000">
              <a:buClr>
                <a:schemeClr val="dk1"/>
              </a:buClr>
              <a:buSzPts val="1600"/>
            </a:pPr>
            <a:endParaRPr dirty="0">
              <a:solidFill>
                <a:schemeClr val="dk1"/>
              </a:solidFill>
              <a:latin typeface="+mn-lt"/>
              <a:ea typeface="Calibri"/>
              <a:cs typeface="Calibri"/>
              <a:sym typeface="Calibri"/>
            </a:endParaRPr>
          </a:p>
          <a:p>
            <a:pPr marL="457200" indent="-330200">
              <a:buClr>
                <a:schemeClr val="dk1"/>
              </a:buClr>
              <a:buSzPts val="1600"/>
              <a:buFont typeface="Calibri"/>
              <a:buChar char="●"/>
            </a:pPr>
            <a:r>
              <a:rPr lang="en-US" dirty="0">
                <a:solidFill>
                  <a:schemeClr val="dk1"/>
                </a:solidFill>
                <a:latin typeface="+mn-lt"/>
                <a:ea typeface="Calibri"/>
                <a:cs typeface="Calibri"/>
                <a:sym typeface="Calibri"/>
              </a:rPr>
              <a:t>Lower energy costs for </a:t>
            </a:r>
            <a:r>
              <a:rPr lang="en-US" dirty="0" smtClean="0">
                <a:solidFill>
                  <a:schemeClr val="dk1"/>
                </a:solidFill>
                <a:latin typeface="+mn-lt"/>
                <a:ea typeface="Calibri"/>
                <a:cs typeface="Calibri"/>
                <a:sym typeface="Calibri"/>
              </a:rPr>
              <a:t>cooling buildings</a:t>
            </a:r>
          </a:p>
          <a:p>
            <a:pPr marL="127000">
              <a:buClr>
                <a:schemeClr val="dk1"/>
              </a:buClr>
              <a:buSzPts val="1600"/>
            </a:pPr>
            <a:endParaRPr dirty="0">
              <a:solidFill>
                <a:schemeClr val="dk1"/>
              </a:solidFill>
              <a:latin typeface="+mn-lt"/>
              <a:ea typeface="Calibri"/>
              <a:cs typeface="Calibri"/>
              <a:sym typeface="Calibri"/>
            </a:endParaRPr>
          </a:p>
          <a:p>
            <a:pPr marL="457200" indent="-330200">
              <a:buClr>
                <a:schemeClr val="dk1"/>
              </a:buClr>
              <a:buSzPts val="1600"/>
              <a:buFont typeface="Calibri"/>
              <a:buChar char="●"/>
            </a:pPr>
            <a:r>
              <a:rPr lang="en-US" dirty="0">
                <a:solidFill>
                  <a:schemeClr val="dk1"/>
                </a:solidFill>
                <a:latin typeface="+mn-lt"/>
                <a:ea typeface="Calibri"/>
                <a:cs typeface="Calibri"/>
                <a:sym typeface="Calibri"/>
              </a:rPr>
              <a:t>Reduction in schoolyard and </a:t>
            </a:r>
            <a:r>
              <a:rPr lang="en-US" dirty="0" smtClean="0">
                <a:solidFill>
                  <a:schemeClr val="dk1"/>
                </a:solidFill>
                <a:latin typeface="+mn-lt"/>
                <a:ea typeface="Calibri"/>
                <a:cs typeface="Calibri"/>
                <a:sym typeface="Calibri"/>
              </a:rPr>
              <a:t>local area </a:t>
            </a:r>
            <a:r>
              <a:rPr lang="en-US" dirty="0">
                <a:solidFill>
                  <a:schemeClr val="dk1"/>
                </a:solidFill>
                <a:latin typeface="+mn-lt"/>
                <a:ea typeface="Calibri"/>
                <a:cs typeface="Calibri"/>
                <a:sym typeface="Calibri"/>
              </a:rPr>
              <a:t>flooding </a:t>
            </a:r>
            <a:endParaRPr lang="en-US" dirty="0" smtClean="0">
              <a:solidFill>
                <a:schemeClr val="dk1"/>
              </a:solidFill>
              <a:latin typeface="+mn-lt"/>
              <a:ea typeface="Calibri"/>
              <a:cs typeface="Calibri"/>
              <a:sym typeface="Calibri"/>
            </a:endParaRPr>
          </a:p>
          <a:p>
            <a:pPr marL="127000">
              <a:buClr>
                <a:schemeClr val="dk1"/>
              </a:buClr>
              <a:buSzPts val="1600"/>
            </a:pPr>
            <a:endParaRPr dirty="0">
              <a:solidFill>
                <a:schemeClr val="dk1"/>
              </a:solidFill>
              <a:latin typeface="+mn-lt"/>
              <a:ea typeface="Calibri"/>
              <a:cs typeface="Calibri"/>
              <a:sym typeface="Calibri"/>
            </a:endParaRPr>
          </a:p>
          <a:p>
            <a:pPr marL="457200" indent="-330200">
              <a:buClr>
                <a:schemeClr val="dk1"/>
              </a:buClr>
              <a:buSzPts val="1600"/>
              <a:buFont typeface="Calibri"/>
              <a:buChar char="●"/>
            </a:pPr>
            <a:r>
              <a:rPr lang="en-US" dirty="0">
                <a:solidFill>
                  <a:schemeClr val="dk1"/>
                </a:solidFill>
                <a:latin typeface="+mn-lt"/>
                <a:ea typeface="Calibri"/>
                <a:cs typeface="Calibri"/>
                <a:sym typeface="Calibri"/>
              </a:rPr>
              <a:t>Schoolyard is available for use throughout the year and in different weather </a:t>
            </a:r>
            <a:r>
              <a:rPr lang="en-US" dirty="0" smtClean="0">
                <a:solidFill>
                  <a:schemeClr val="dk1"/>
                </a:solidFill>
                <a:latin typeface="+mn-lt"/>
                <a:ea typeface="Calibri"/>
                <a:cs typeface="Calibri"/>
                <a:sym typeface="Calibri"/>
              </a:rPr>
              <a:t>conditions</a:t>
            </a:r>
          </a:p>
          <a:p>
            <a:pPr marL="127000">
              <a:buClr>
                <a:schemeClr val="dk1"/>
              </a:buClr>
              <a:buSzPts val="1600"/>
            </a:pPr>
            <a:endParaRPr sz="16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6"/>
        <p:cNvGrpSpPr/>
        <p:nvPr/>
      </p:nvGrpSpPr>
      <p:grpSpPr>
        <a:xfrm>
          <a:off x="0" y="0"/>
          <a:ext cx="0" cy="0"/>
          <a:chOff x="0" y="0"/>
          <a:chExt cx="0" cy="0"/>
        </a:xfrm>
      </p:grpSpPr>
      <p:sp>
        <p:nvSpPr>
          <p:cNvPr id="197" name="Google Shape;197;p32"/>
          <p:cNvSpPr txBox="1"/>
          <p:nvPr/>
        </p:nvSpPr>
        <p:spPr>
          <a:xfrm>
            <a:off x="244724" y="979488"/>
            <a:ext cx="8618909" cy="5878512"/>
          </a:xfrm>
          <a:prstGeom prst="rect">
            <a:avLst/>
          </a:prstGeom>
          <a:noFill/>
          <a:ln>
            <a:noFill/>
          </a:ln>
        </p:spPr>
        <p:txBody>
          <a:bodyPr spcFirstLastPara="1" wrap="square" lIns="91425" tIns="45700" rIns="91425" bIns="45700" anchor="t" anchorCtr="0">
            <a:noAutofit/>
          </a:bodyPr>
          <a:lstStyle/>
          <a:p>
            <a:pPr>
              <a:buClr>
                <a:schemeClr val="dk1"/>
              </a:buClr>
              <a:buSzPts val="2200"/>
            </a:pPr>
            <a:r>
              <a:rPr lang="en-US" sz="1800" dirty="0" smtClean="0">
                <a:solidFill>
                  <a:schemeClr val="dk1"/>
                </a:solidFill>
                <a:latin typeface="+mn-lt"/>
                <a:ea typeface="Calibri"/>
                <a:cs typeface="Calibri"/>
                <a:sym typeface="Calibri"/>
              </a:rPr>
              <a:t>The Children &amp; Nature Network defines </a:t>
            </a:r>
            <a:r>
              <a:rPr lang="en-US" sz="1800" dirty="0">
                <a:solidFill>
                  <a:schemeClr val="dk1"/>
                </a:solidFill>
                <a:latin typeface="+mn-lt"/>
                <a:ea typeface="Calibri"/>
                <a:cs typeface="Calibri"/>
                <a:sym typeface="Calibri"/>
              </a:rPr>
              <a:t>green schoolyards </a:t>
            </a:r>
            <a:r>
              <a:rPr lang="en-US" sz="1800" dirty="0" smtClean="0">
                <a:solidFill>
                  <a:schemeClr val="dk1"/>
                </a:solidFill>
                <a:latin typeface="+mn-lt"/>
                <a:ea typeface="Calibri"/>
                <a:cs typeface="Calibri"/>
                <a:sym typeface="Calibri"/>
              </a:rPr>
              <a:t>as multi-functional </a:t>
            </a:r>
            <a:r>
              <a:rPr lang="en-US" sz="1800" dirty="0">
                <a:solidFill>
                  <a:schemeClr val="dk1"/>
                </a:solidFill>
                <a:latin typeface="+mn-lt"/>
                <a:ea typeface="Calibri"/>
                <a:cs typeface="Calibri"/>
                <a:sym typeface="Calibri"/>
              </a:rPr>
              <a:t>school grounds </a:t>
            </a:r>
            <a:r>
              <a:rPr lang="en-US" sz="1800" i="1" dirty="0">
                <a:solidFill>
                  <a:schemeClr val="dk1"/>
                </a:solidFill>
                <a:latin typeface="+mn-lt"/>
                <a:ea typeface="Calibri"/>
                <a:cs typeface="Calibri"/>
                <a:sym typeface="Calibri"/>
              </a:rPr>
              <a:t>designed for and by </a:t>
            </a:r>
            <a:r>
              <a:rPr lang="en-US" sz="1800" dirty="0">
                <a:solidFill>
                  <a:schemeClr val="dk1"/>
                </a:solidFill>
                <a:latin typeface="+mn-lt"/>
                <a:ea typeface="Calibri"/>
                <a:cs typeface="Calibri"/>
                <a:sym typeface="Calibri"/>
              </a:rPr>
              <a:t>the entire school </a:t>
            </a:r>
            <a:r>
              <a:rPr lang="en-US" sz="1800" dirty="0" smtClean="0">
                <a:solidFill>
                  <a:schemeClr val="dk1"/>
                </a:solidFill>
                <a:latin typeface="+mn-lt"/>
                <a:ea typeface="Calibri"/>
                <a:cs typeface="Calibri"/>
                <a:sym typeface="Calibri"/>
              </a:rPr>
              <a:t>community.</a:t>
            </a:r>
            <a:r>
              <a:rPr lang="en-US" sz="1800" dirty="0" smtClean="0">
                <a:solidFill>
                  <a:schemeClr val="dk1"/>
                </a:solidFill>
                <a:latin typeface="+mn-lt"/>
                <a:ea typeface="Calibri"/>
                <a:cs typeface="Calibri"/>
                <a:sym typeface="Calibri"/>
              </a:rPr>
              <a:t> </a:t>
            </a:r>
          </a:p>
          <a:p>
            <a:pPr>
              <a:buClr>
                <a:schemeClr val="dk1"/>
              </a:buClr>
              <a:buSzPts val="2200"/>
            </a:pPr>
            <a:endParaRPr lang="en-US" sz="900" dirty="0" smtClean="0">
              <a:solidFill>
                <a:schemeClr val="dk1"/>
              </a:solidFill>
              <a:latin typeface="+mn-lt"/>
              <a:ea typeface="Calibri"/>
              <a:cs typeface="Calibri"/>
              <a:sym typeface="Calibri"/>
            </a:endParaRPr>
          </a:p>
          <a:p>
            <a:pPr>
              <a:buClr>
                <a:schemeClr val="dk1"/>
              </a:buClr>
              <a:buSzPts val="2200"/>
            </a:pPr>
            <a:r>
              <a:rPr lang="en-US" sz="1800" dirty="0" smtClean="0">
                <a:solidFill>
                  <a:schemeClr val="dk1"/>
                </a:solidFill>
                <a:latin typeface="+mn-lt"/>
                <a:ea typeface="Calibri"/>
                <a:cs typeface="Calibri"/>
                <a:sym typeface="Calibri"/>
              </a:rPr>
              <a:t>Green </a:t>
            </a:r>
            <a:r>
              <a:rPr lang="en-US" sz="1800" dirty="0" smtClean="0">
                <a:solidFill>
                  <a:schemeClr val="dk1"/>
                </a:solidFill>
                <a:latin typeface="+mn-lt"/>
                <a:ea typeface="Calibri"/>
                <a:cs typeface="Calibri"/>
                <a:sym typeface="Calibri"/>
              </a:rPr>
              <a:t>schoolyards </a:t>
            </a:r>
            <a:r>
              <a:rPr lang="en-US" sz="1800" dirty="0">
                <a:solidFill>
                  <a:schemeClr val="dk1"/>
                </a:solidFill>
                <a:latin typeface="+mn-lt"/>
                <a:ea typeface="Calibri"/>
                <a:cs typeface="Calibri"/>
                <a:sym typeface="Calibri"/>
              </a:rPr>
              <a:t>include places for students, teachers, parents and community members to play, learn, explore and grow. </a:t>
            </a:r>
            <a:endParaRPr sz="1800" dirty="0">
              <a:latin typeface="+mn-lt"/>
            </a:endParaRPr>
          </a:p>
          <a:p>
            <a:pPr>
              <a:buClr>
                <a:schemeClr val="dk1"/>
              </a:buClr>
              <a:buSzPts val="2200"/>
            </a:pPr>
            <a:endParaRPr sz="1800" dirty="0" smtClean="0">
              <a:solidFill>
                <a:schemeClr val="dk1"/>
              </a:solidFill>
              <a:latin typeface="+mn-lt"/>
              <a:ea typeface="Calibri"/>
              <a:cs typeface="Calibri"/>
              <a:sym typeface="Calibri"/>
            </a:endParaRPr>
          </a:p>
          <a:p>
            <a:pPr>
              <a:buClr>
                <a:schemeClr val="dk1"/>
              </a:buClr>
              <a:buSzPts val="2200"/>
            </a:pPr>
            <a:r>
              <a:rPr lang="en-US" sz="1800" dirty="0" smtClean="0">
                <a:solidFill>
                  <a:schemeClr val="dk1"/>
                </a:solidFill>
                <a:latin typeface="+mn-lt"/>
                <a:ea typeface="Calibri"/>
                <a:cs typeface="Calibri"/>
                <a:sym typeface="Calibri"/>
              </a:rPr>
              <a:t>Green Schoolyards </a:t>
            </a:r>
            <a:r>
              <a:rPr lang="en-US" sz="1800" dirty="0">
                <a:solidFill>
                  <a:schemeClr val="dk1"/>
                </a:solidFill>
                <a:latin typeface="+mn-lt"/>
                <a:ea typeface="Calibri"/>
                <a:cs typeface="Calibri"/>
                <a:sym typeface="Calibri"/>
              </a:rPr>
              <a:t>can include: </a:t>
            </a:r>
            <a:endParaRPr sz="1800" dirty="0" smtClean="0">
              <a:latin typeface="+mn-lt"/>
            </a:endParaRPr>
          </a:p>
          <a:p>
            <a:pPr indent="-139700">
              <a:buClr>
                <a:schemeClr val="dk1"/>
              </a:buClr>
              <a:buSzPts val="2200"/>
              <a:buFont typeface="Arial"/>
              <a:buChar char="•"/>
            </a:pPr>
            <a:r>
              <a:rPr lang="en-US" sz="1800" dirty="0">
                <a:solidFill>
                  <a:schemeClr val="dk1"/>
                </a:solidFill>
                <a:latin typeface="+mn-lt"/>
                <a:ea typeface="Calibri"/>
                <a:cs typeface="Calibri"/>
                <a:sym typeface="Calibri"/>
              </a:rPr>
              <a:t>O</a:t>
            </a:r>
            <a:r>
              <a:rPr lang="en-US" sz="1800" dirty="0" smtClean="0">
                <a:solidFill>
                  <a:schemeClr val="dk1"/>
                </a:solidFill>
                <a:latin typeface="+mn-lt"/>
                <a:ea typeface="Calibri"/>
                <a:cs typeface="Calibri"/>
                <a:sym typeface="Calibri"/>
              </a:rPr>
              <a:t>utdoor </a:t>
            </a:r>
            <a:r>
              <a:rPr lang="en-US" sz="1800" dirty="0" smtClean="0">
                <a:solidFill>
                  <a:schemeClr val="dk1"/>
                </a:solidFill>
                <a:latin typeface="+mn-lt"/>
                <a:ea typeface="Calibri"/>
                <a:cs typeface="Calibri"/>
                <a:sym typeface="Calibri"/>
              </a:rPr>
              <a:t>classrooms </a:t>
            </a:r>
            <a:endParaRPr sz="1800" dirty="0" smtClean="0">
              <a:latin typeface="+mn-lt"/>
            </a:endParaRPr>
          </a:p>
          <a:p>
            <a:pPr indent="-139700">
              <a:buClr>
                <a:schemeClr val="dk1"/>
              </a:buClr>
              <a:buSzPts val="2200"/>
              <a:buFont typeface="Arial"/>
              <a:buChar char="•"/>
            </a:pPr>
            <a:r>
              <a:rPr lang="en-US" sz="1800" dirty="0" smtClean="0">
                <a:solidFill>
                  <a:schemeClr val="dk1"/>
                </a:solidFill>
                <a:latin typeface="+mn-lt"/>
                <a:ea typeface="Calibri"/>
                <a:cs typeface="Calibri"/>
                <a:sym typeface="Calibri"/>
              </a:rPr>
              <a:t>Native </a:t>
            </a:r>
            <a:r>
              <a:rPr lang="en-US" sz="1800" dirty="0">
                <a:solidFill>
                  <a:schemeClr val="dk1"/>
                </a:solidFill>
                <a:latin typeface="+mn-lt"/>
                <a:ea typeface="Calibri"/>
                <a:cs typeface="Calibri"/>
                <a:sym typeface="Calibri"/>
              </a:rPr>
              <a:t>and pollinator </a:t>
            </a:r>
            <a:r>
              <a:rPr lang="en-US" sz="1800" dirty="0" smtClean="0">
                <a:solidFill>
                  <a:schemeClr val="dk1"/>
                </a:solidFill>
                <a:latin typeface="+mn-lt"/>
                <a:ea typeface="Calibri"/>
                <a:cs typeface="Calibri"/>
                <a:sym typeface="Calibri"/>
              </a:rPr>
              <a:t>gardens</a:t>
            </a:r>
            <a:endParaRPr sz="1800" dirty="0" smtClean="0">
              <a:latin typeface="+mn-lt"/>
            </a:endParaRPr>
          </a:p>
          <a:p>
            <a:pPr indent="-139700">
              <a:buClr>
                <a:schemeClr val="dk1"/>
              </a:buClr>
              <a:buSzPts val="2200"/>
              <a:buFont typeface="Arial"/>
              <a:buChar char="•"/>
            </a:pPr>
            <a:r>
              <a:rPr lang="en-US" sz="1800" dirty="0" smtClean="0">
                <a:solidFill>
                  <a:schemeClr val="dk1"/>
                </a:solidFill>
                <a:latin typeface="+mn-lt"/>
                <a:ea typeface="Calibri"/>
                <a:cs typeface="Calibri"/>
                <a:sym typeface="Calibri"/>
              </a:rPr>
              <a:t>Storm water </a:t>
            </a:r>
            <a:r>
              <a:rPr lang="en-US" sz="1800" dirty="0" smtClean="0">
                <a:solidFill>
                  <a:schemeClr val="dk1"/>
                </a:solidFill>
                <a:latin typeface="+mn-lt"/>
                <a:ea typeface="Calibri"/>
                <a:cs typeface="Calibri"/>
                <a:sym typeface="Calibri"/>
              </a:rPr>
              <a:t>capture</a:t>
            </a:r>
            <a:endParaRPr sz="1800" dirty="0" smtClean="0">
              <a:latin typeface="+mn-lt"/>
            </a:endParaRPr>
          </a:p>
          <a:p>
            <a:pPr indent="-139700">
              <a:buClr>
                <a:schemeClr val="dk1"/>
              </a:buClr>
              <a:buSzPts val="2200"/>
              <a:buFont typeface="Arial"/>
              <a:buChar char="•"/>
            </a:pPr>
            <a:r>
              <a:rPr lang="en-US" sz="1800" dirty="0">
                <a:solidFill>
                  <a:schemeClr val="dk1"/>
                </a:solidFill>
                <a:latin typeface="+mn-lt"/>
                <a:ea typeface="Calibri"/>
                <a:cs typeface="Calibri"/>
                <a:sym typeface="Calibri"/>
              </a:rPr>
              <a:t>T</a:t>
            </a:r>
            <a:r>
              <a:rPr lang="en-US" sz="1800" dirty="0" smtClean="0">
                <a:solidFill>
                  <a:schemeClr val="dk1"/>
                </a:solidFill>
                <a:latin typeface="+mn-lt"/>
                <a:ea typeface="Calibri"/>
                <a:cs typeface="Calibri"/>
                <a:sym typeface="Calibri"/>
              </a:rPr>
              <a:t>raditional </a:t>
            </a:r>
            <a:r>
              <a:rPr lang="en-US" sz="1800" dirty="0">
                <a:solidFill>
                  <a:schemeClr val="dk1"/>
                </a:solidFill>
                <a:latin typeface="+mn-lt"/>
                <a:ea typeface="Calibri"/>
                <a:cs typeface="Calibri"/>
                <a:sym typeface="Calibri"/>
              </a:rPr>
              <a:t>play </a:t>
            </a:r>
            <a:r>
              <a:rPr lang="en-US" sz="1800" dirty="0" smtClean="0">
                <a:solidFill>
                  <a:schemeClr val="dk1"/>
                </a:solidFill>
                <a:latin typeface="+mn-lt"/>
                <a:ea typeface="Calibri"/>
                <a:cs typeface="Calibri"/>
                <a:sym typeface="Calibri"/>
              </a:rPr>
              <a:t>equipment </a:t>
            </a:r>
            <a:endParaRPr sz="1800" dirty="0" smtClean="0">
              <a:latin typeface="+mn-lt"/>
            </a:endParaRPr>
          </a:p>
          <a:p>
            <a:pPr indent="-139700">
              <a:buClr>
                <a:schemeClr val="dk1"/>
              </a:buClr>
              <a:buSzPts val="2200"/>
              <a:buFont typeface="Arial"/>
              <a:buChar char="•"/>
            </a:pPr>
            <a:r>
              <a:rPr lang="en-US" sz="1800" dirty="0">
                <a:solidFill>
                  <a:schemeClr val="dk1"/>
                </a:solidFill>
                <a:latin typeface="+mn-lt"/>
                <a:ea typeface="Calibri"/>
                <a:cs typeface="Calibri"/>
                <a:sym typeface="Calibri"/>
              </a:rPr>
              <a:t>N</a:t>
            </a:r>
            <a:r>
              <a:rPr lang="en-US" sz="1800" dirty="0" smtClean="0">
                <a:solidFill>
                  <a:schemeClr val="dk1"/>
                </a:solidFill>
                <a:latin typeface="+mn-lt"/>
                <a:ea typeface="Calibri"/>
                <a:cs typeface="Calibri"/>
                <a:sym typeface="Calibri"/>
              </a:rPr>
              <a:t>ature </a:t>
            </a:r>
            <a:r>
              <a:rPr lang="en-US" sz="1800" dirty="0">
                <a:solidFill>
                  <a:schemeClr val="dk1"/>
                </a:solidFill>
                <a:latin typeface="+mn-lt"/>
                <a:ea typeface="Calibri"/>
                <a:cs typeface="Calibri"/>
                <a:sym typeface="Calibri"/>
              </a:rPr>
              <a:t>play </a:t>
            </a:r>
            <a:r>
              <a:rPr lang="en-US" sz="1800" dirty="0" smtClean="0">
                <a:solidFill>
                  <a:schemeClr val="dk1"/>
                </a:solidFill>
                <a:latin typeface="+mn-lt"/>
                <a:ea typeface="Calibri"/>
                <a:cs typeface="Calibri"/>
                <a:sym typeface="Calibri"/>
              </a:rPr>
              <a:t>areas</a:t>
            </a:r>
            <a:endParaRPr lang="en-US" sz="1800" dirty="0" smtClean="0">
              <a:latin typeface="+mn-lt"/>
            </a:endParaRPr>
          </a:p>
          <a:p>
            <a:pPr indent="-139700">
              <a:buClr>
                <a:schemeClr val="dk1"/>
              </a:buClr>
              <a:buSzPts val="2200"/>
              <a:buFont typeface="Arial"/>
              <a:buChar char="•"/>
            </a:pPr>
            <a:r>
              <a:rPr lang="en-US" sz="1800" dirty="0" smtClean="0">
                <a:solidFill>
                  <a:schemeClr val="dk1"/>
                </a:solidFill>
                <a:latin typeface="+mn-lt"/>
                <a:ea typeface="Calibri"/>
                <a:cs typeface="Calibri"/>
                <a:sym typeface="Calibri"/>
              </a:rPr>
              <a:t>E</a:t>
            </a:r>
            <a:r>
              <a:rPr lang="en-US" sz="1800" dirty="0" smtClean="0">
                <a:solidFill>
                  <a:schemeClr val="dk1"/>
                </a:solidFill>
                <a:latin typeface="+mn-lt"/>
                <a:ea typeface="Calibri"/>
                <a:cs typeface="Calibri"/>
                <a:sym typeface="Calibri"/>
              </a:rPr>
              <a:t>dible </a:t>
            </a:r>
            <a:r>
              <a:rPr lang="en-US" sz="1800" dirty="0" smtClean="0">
                <a:solidFill>
                  <a:schemeClr val="dk1"/>
                </a:solidFill>
                <a:latin typeface="+mn-lt"/>
                <a:ea typeface="Calibri"/>
                <a:cs typeface="Calibri"/>
                <a:sym typeface="Calibri"/>
              </a:rPr>
              <a:t>gardens</a:t>
            </a:r>
            <a:endParaRPr sz="1800" dirty="0" smtClean="0">
              <a:latin typeface="+mn-lt"/>
            </a:endParaRPr>
          </a:p>
          <a:p>
            <a:pPr indent="-139700">
              <a:buClr>
                <a:schemeClr val="dk1"/>
              </a:buClr>
              <a:buSzPts val="2200"/>
              <a:buFont typeface="Arial"/>
              <a:buChar char="•"/>
            </a:pPr>
            <a:r>
              <a:rPr lang="en-US" sz="1800" dirty="0" smtClean="0">
                <a:solidFill>
                  <a:schemeClr val="dk1"/>
                </a:solidFill>
                <a:latin typeface="+mn-lt"/>
                <a:ea typeface="Calibri"/>
                <a:cs typeface="Calibri"/>
                <a:sym typeface="Calibri"/>
              </a:rPr>
              <a:t>T</a:t>
            </a:r>
            <a:r>
              <a:rPr lang="en-US" sz="1800" dirty="0" smtClean="0">
                <a:solidFill>
                  <a:schemeClr val="dk1"/>
                </a:solidFill>
                <a:latin typeface="+mn-lt"/>
                <a:ea typeface="Calibri"/>
                <a:cs typeface="Calibri"/>
                <a:sym typeface="Calibri"/>
              </a:rPr>
              <a:t>rails and walking paths</a:t>
            </a:r>
            <a:endParaRPr lang="en-US" sz="1800" dirty="0" smtClean="0">
              <a:latin typeface="+mn-lt"/>
            </a:endParaRPr>
          </a:p>
          <a:p>
            <a:pPr indent="-139700">
              <a:buClr>
                <a:schemeClr val="dk1"/>
              </a:buClr>
              <a:buSzPts val="2200"/>
              <a:buFont typeface="Arial"/>
              <a:buChar char="•"/>
            </a:pPr>
            <a:r>
              <a:rPr lang="en-US" sz="1800" dirty="0" smtClean="0">
                <a:solidFill>
                  <a:schemeClr val="dk1"/>
                </a:solidFill>
                <a:latin typeface="+mn-lt"/>
                <a:ea typeface="Calibri"/>
                <a:cs typeface="Calibri"/>
                <a:sym typeface="Calibri"/>
              </a:rPr>
              <a:t>Trees</a:t>
            </a:r>
            <a:r>
              <a:rPr lang="en-US" sz="1800" dirty="0">
                <a:solidFill>
                  <a:schemeClr val="dk1"/>
                </a:solidFill>
                <a:latin typeface="+mn-lt"/>
                <a:ea typeface="Calibri"/>
                <a:cs typeface="Calibri"/>
                <a:sym typeface="Calibri"/>
              </a:rPr>
              <a:t>,</a:t>
            </a:r>
            <a:r>
              <a:rPr lang="en-US" sz="1800" dirty="0" smtClean="0">
                <a:solidFill>
                  <a:schemeClr val="dk1"/>
                </a:solidFill>
                <a:latin typeface="+mn-lt"/>
                <a:ea typeface="Calibri"/>
                <a:cs typeface="Calibri"/>
                <a:sym typeface="Calibri"/>
              </a:rPr>
              <a:t> shrubs and more</a:t>
            </a:r>
            <a:endParaRPr sz="1800" dirty="0" smtClean="0">
              <a:latin typeface="+mn-lt"/>
            </a:endParaRPr>
          </a:p>
          <a:p>
            <a:pPr>
              <a:buClr>
                <a:schemeClr val="dk1"/>
              </a:buClr>
              <a:buSzPts val="2200"/>
            </a:pPr>
            <a:endParaRPr sz="1800" dirty="0" smtClean="0">
              <a:solidFill>
                <a:schemeClr val="dk1"/>
              </a:solidFill>
              <a:latin typeface="+mn-lt"/>
              <a:ea typeface="Calibri"/>
              <a:cs typeface="Calibri"/>
              <a:sym typeface="Calibri"/>
            </a:endParaRPr>
          </a:p>
          <a:p>
            <a:pPr>
              <a:buClr>
                <a:schemeClr val="dk1"/>
              </a:buClr>
              <a:buSzPts val="2200"/>
            </a:pPr>
            <a:endParaRPr lang="en-US" sz="1800" b="1" dirty="0" smtClean="0">
              <a:solidFill>
                <a:schemeClr val="dk1"/>
              </a:solidFill>
              <a:latin typeface="+mn-lt"/>
              <a:ea typeface="Calibri"/>
              <a:cs typeface="Calibri"/>
              <a:sym typeface="Calibri"/>
            </a:endParaRPr>
          </a:p>
          <a:p>
            <a:pPr>
              <a:buClr>
                <a:schemeClr val="dk1"/>
              </a:buClr>
              <a:buSzPts val="2200"/>
            </a:pPr>
            <a:r>
              <a:rPr lang="en-US" sz="1800" b="1" dirty="0" smtClean="0">
                <a:solidFill>
                  <a:schemeClr val="dk1"/>
                </a:solidFill>
                <a:latin typeface="+mn-lt"/>
                <a:ea typeface="Calibri"/>
                <a:cs typeface="Calibri"/>
                <a:sym typeface="Calibri"/>
              </a:rPr>
              <a:t>During </a:t>
            </a:r>
            <a:r>
              <a:rPr lang="en-US" sz="1800" b="1" dirty="0">
                <a:solidFill>
                  <a:schemeClr val="dk1"/>
                </a:solidFill>
                <a:latin typeface="+mn-lt"/>
                <a:ea typeface="Calibri"/>
                <a:cs typeface="Calibri"/>
                <a:sym typeface="Calibri"/>
              </a:rPr>
              <a:t>out of school time</a:t>
            </a:r>
            <a:r>
              <a:rPr lang="en-US" sz="1800" dirty="0">
                <a:solidFill>
                  <a:schemeClr val="dk1"/>
                </a:solidFill>
                <a:latin typeface="+mn-lt"/>
                <a:ea typeface="Calibri"/>
                <a:cs typeface="Calibri"/>
                <a:sym typeface="Calibri"/>
              </a:rPr>
              <a:t>,</a:t>
            </a:r>
            <a:r>
              <a:rPr lang="en-US" sz="1800" dirty="0" smtClean="0">
                <a:solidFill>
                  <a:schemeClr val="dk1"/>
                </a:solidFill>
                <a:latin typeface="+mn-lt"/>
                <a:ea typeface="Calibri"/>
                <a:cs typeface="Calibri"/>
                <a:sym typeface="Calibri"/>
              </a:rPr>
              <a:t> </a:t>
            </a:r>
            <a:r>
              <a:rPr lang="en-US" sz="1800" dirty="0" smtClean="0">
                <a:solidFill>
                  <a:schemeClr val="dk1"/>
                </a:solidFill>
                <a:latin typeface="+mn-lt"/>
                <a:ea typeface="Calibri"/>
                <a:cs typeface="Calibri"/>
                <a:sym typeface="Calibri"/>
              </a:rPr>
              <a:t>green</a:t>
            </a:r>
            <a:r>
              <a:rPr lang="en-US" sz="1800" dirty="0" smtClean="0">
                <a:solidFill>
                  <a:schemeClr val="dk1"/>
                </a:solidFill>
                <a:latin typeface="+mn-lt"/>
                <a:ea typeface="Calibri"/>
                <a:cs typeface="Calibri"/>
                <a:sym typeface="Calibri"/>
              </a:rPr>
              <a:t> </a:t>
            </a:r>
            <a:r>
              <a:rPr lang="en-US" sz="1800" dirty="0">
                <a:solidFill>
                  <a:schemeClr val="dk1"/>
                </a:solidFill>
                <a:latin typeface="+mn-lt"/>
                <a:ea typeface="Calibri"/>
                <a:cs typeface="Calibri"/>
                <a:sym typeface="Calibri"/>
              </a:rPr>
              <a:t>schoolyards are ideally </a:t>
            </a:r>
            <a:r>
              <a:rPr lang="en-US" sz="1800" dirty="0" smtClean="0">
                <a:solidFill>
                  <a:schemeClr val="dk1"/>
                </a:solidFill>
                <a:latin typeface="+mn-lt"/>
                <a:ea typeface="Calibri"/>
                <a:cs typeface="Calibri"/>
                <a:sym typeface="Calibri"/>
              </a:rPr>
              <a:t>open </a:t>
            </a:r>
            <a:r>
              <a:rPr lang="en-US" sz="1800" dirty="0" smtClean="0">
                <a:solidFill>
                  <a:schemeClr val="dk1"/>
                </a:solidFill>
                <a:latin typeface="+mn-lt"/>
                <a:ea typeface="Calibri"/>
                <a:cs typeface="Calibri"/>
                <a:sym typeface="Calibri"/>
              </a:rPr>
              <a:t>for </a:t>
            </a:r>
            <a:r>
              <a:rPr lang="en-US" sz="1800" dirty="0">
                <a:solidFill>
                  <a:schemeClr val="dk1"/>
                </a:solidFill>
                <a:latin typeface="+mn-lt"/>
                <a:ea typeface="Calibri"/>
                <a:cs typeface="Calibri"/>
                <a:sym typeface="Calibri"/>
              </a:rPr>
              <a:t>community </a:t>
            </a:r>
            <a:r>
              <a:rPr lang="en-US" sz="1800" dirty="0" smtClean="0">
                <a:solidFill>
                  <a:schemeClr val="dk1"/>
                </a:solidFill>
                <a:latin typeface="+mn-lt"/>
                <a:ea typeface="Calibri"/>
                <a:cs typeface="Calibri"/>
                <a:sym typeface="Calibri"/>
              </a:rPr>
              <a:t>use</a:t>
            </a:r>
            <a:r>
              <a:rPr lang="en-US" sz="1800" dirty="0">
                <a:solidFill>
                  <a:schemeClr val="dk1"/>
                </a:solidFill>
                <a:latin typeface="+mn-lt"/>
                <a:ea typeface="Calibri"/>
                <a:cs typeface="Calibri"/>
                <a:sym typeface="Calibri"/>
              </a:rPr>
              <a:t>.</a:t>
            </a:r>
            <a:endParaRPr sz="1800" dirty="0">
              <a:latin typeface="+mn-lt"/>
            </a:endParaRPr>
          </a:p>
          <a:p>
            <a:endParaRPr sz="1800" dirty="0">
              <a:solidFill>
                <a:schemeClr val="dk1"/>
              </a:solidFill>
              <a:latin typeface="+mn-lt"/>
              <a:ea typeface="Calibri"/>
              <a:cs typeface="Calibri"/>
              <a:sym typeface="Calibri"/>
            </a:endParaRPr>
          </a:p>
        </p:txBody>
      </p:sp>
      <p:sp>
        <p:nvSpPr>
          <p:cNvPr id="198" name="Google Shape;198;p32"/>
          <p:cNvSpPr txBox="1"/>
          <p:nvPr/>
        </p:nvSpPr>
        <p:spPr>
          <a:xfrm>
            <a:off x="48953" y="104775"/>
            <a:ext cx="5701903" cy="646112"/>
          </a:xfrm>
          <a:prstGeom prst="rect">
            <a:avLst/>
          </a:prstGeom>
          <a:noFill/>
          <a:ln>
            <a:noFill/>
          </a:ln>
        </p:spPr>
        <p:txBody>
          <a:bodyPr spcFirstLastPara="1" wrap="square" lIns="91425" tIns="45700" rIns="91425" bIns="45700" anchor="t" anchorCtr="0">
            <a:noAutofit/>
          </a:bodyPr>
          <a:lstStyle/>
          <a:p>
            <a:pPr>
              <a:buClr>
                <a:schemeClr val="lt1"/>
              </a:buClr>
              <a:buSzPts val="3600"/>
            </a:pPr>
            <a:r>
              <a:rPr lang="en-US" sz="3200" dirty="0">
                <a:solidFill>
                  <a:schemeClr val="lt1"/>
                </a:solidFill>
                <a:latin typeface="+mn-lt"/>
                <a:ea typeface="Calibri"/>
                <a:cs typeface="Calibri"/>
                <a:sym typeface="Calibri"/>
              </a:rPr>
              <a:t>What are green schoolyards?</a:t>
            </a:r>
            <a:endParaRPr sz="3200" dirty="0">
              <a:latin typeface="+mn-lt"/>
            </a:endParaRPr>
          </a:p>
        </p:txBody>
      </p:sp>
      <p:pic>
        <p:nvPicPr>
          <p:cNvPr id="199" name="Google Shape;199;p32"/>
          <p:cNvPicPr preferRelativeResize="0"/>
          <p:nvPr/>
        </p:nvPicPr>
        <p:blipFill rotWithShape="1">
          <a:blip r:embed="rId3">
            <a:alphaModFix/>
          </a:blip>
          <a:srcRect t="7134"/>
          <a:stretch/>
        </p:blipFill>
        <p:spPr>
          <a:xfrm>
            <a:off x="3995999" y="2472325"/>
            <a:ext cx="3118764" cy="2864114"/>
          </a:xfrm>
          <a:prstGeom prst="rect">
            <a:avLst/>
          </a:prstGeom>
          <a:noFill/>
          <a:ln>
            <a:noFill/>
          </a:ln>
        </p:spPr>
      </p:pic>
      <p:pic>
        <p:nvPicPr>
          <p:cNvPr id="200" name="Google Shape;200;p32"/>
          <p:cNvPicPr preferRelativeResize="0"/>
          <p:nvPr/>
        </p:nvPicPr>
        <p:blipFill rotWithShape="1">
          <a:blip r:embed="rId4">
            <a:alphaModFix/>
          </a:blip>
          <a:srcRect l="8047" t="13879" r="18211" b="6122"/>
          <a:stretch/>
        </p:blipFill>
        <p:spPr>
          <a:xfrm>
            <a:off x="7279600" y="2454956"/>
            <a:ext cx="1354342" cy="1469539"/>
          </a:xfrm>
          <a:prstGeom prst="rect">
            <a:avLst/>
          </a:prstGeom>
          <a:noFill/>
          <a:ln>
            <a:noFill/>
          </a:ln>
        </p:spPr>
      </p:pic>
      <p:pic>
        <p:nvPicPr>
          <p:cNvPr id="201" name="Google Shape;201;p32"/>
          <p:cNvPicPr preferRelativeResize="0"/>
          <p:nvPr/>
        </p:nvPicPr>
        <p:blipFill rotWithShape="1">
          <a:blip r:embed="rId5">
            <a:alphaModFix/>
          </a:blip>
          <a:srcRect r="11795" b="9892"/>
          <a:stretch/>
        </p:blipFill>
        <p:spPr>
          <a:xfrm>
            <a:off x="7279324" y="4058005"/>
            <a:ext cx="1408664" cy="127843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6"/>
        <p:cNvGrpSpPr/>
        <p:nvPr/>
      </p:nvGrpSpPr>
      <p:grpSpPr>
        <a:xfrm>
          <a:off x="0" y="0"/>
          <a:ext cx="0" cy="0"/>
          <a:chOff x="0" y="0"/>
          <a:chExt cx="0" cy="0"/>
        </a:xfrm>
      </p:grpSpPr>
      <p:pic>
        <p:nvPicPr>
          <p:cNvPr id="207" name="Google Shape;207;p33"/>
          <p:cNvPicPr preferRelativeResize="0">
            <a:picLocks noChangeAspect="1"/>
          </p:cNvPicPr>
          <p:nvPr/>
        </p:nvPicPr>
        <p:blipFill rotWithShape="1">
          <a:blip r:embed="rId3">
            <a:alphaModFix/>
          </a:blip>
          <a:srcRect l="-2212" t="21531" r="2212" b="458"/>
          <a:stretch/>
        </p:blipFill>
        <p:spPr>
          <a:xfrm>
            <a:off x="4366962" y="959889"/>
            <a:ext cx="3555027" cy="4781850"/>
          </a:xfrm>
          <a:prstGeom prst="rect">
            <a:avLst/>
          </a:prstGeom>
          <a:noFill/>
          <a:ln>
            <a:noFill/>
          </a:ln>
        </p:spPr>
      </p:pic>
      <p:pic>
        <p:nvPicPr>
          <p:cNvPr id="208" name="Google Shape;208;p33"/>
          <p:cNvPicPr preferRelativeResize="0">
            <a:picLocks noChangeAspect="1"/>
          </p:cNvPicPr>
          <p:nvPr/>
        </p:nvPicPr>
        <p:blipFill rotWithShape="1">
          <a:blip r:embed="rId4">
            <a:alphaModFix/>
          </a:blip>
          <a:srcRect l="-1840" t="7148" r="1839" b="9770"/>
          <a:stretch/>
        </p:blipFill>
        <p:spPr>
          <a:xfrm>
            <a:off x="1172515" y="959890"/>
            <a:ext cx="3034725" cy="4798175"/>
          </a:xfrm>
          <a:prstGeom prst="rect">
            <a:avLst/>
          </a:prstGeom>
          <a:noFill/>
          <a:ln>
            <a:noFill/>
          </a:ln>
        </p:spPr>
      </p:pic>
      <p:sp>
        <p:nvSpPr>
          <p:cNvPr id="209" name="Google Shape;209;p33"/>
          <p:cNvSpPr txBox="1"/>
          <p:nvPr/>
        </p:nvSpPr>
        <p:spPr>
          <a:xfrm>
            <a:off x="49366" y="54930"/>
            <a:ext cx="9121658" cy="809708"/>
          </a:xfrm>
          <a:prstGeom prst="rect">
            <a:avLst/>
          </a:prstGeom>
          <a:noFill/>
          <a:ln>
            <a:noFill/>
          </a:ln>
        </p:spPr>
        <p:txBody>
          <a:bodyPr spcFirstLastPara="1" wrap="square" lIns="91425" tIns="91425" rIns="91425" bIns="91425" anchor="t" anchorCtr="0">
            <a:noAutofit/>
          </a:bodyPr>
          <a:lstStyle/>
          <a:p>
            <a:r>
              <a:rPr lang="en-US" sz="3000" dirty="0">
                <a:solidFill>
                  <a:srgbClr val="FFFFFF"/>
                </a:solidFill>
                <a:latin typeface="+mn-lt"/>
                <a:ea typeface="Calibri"/>
                <a:cs typeface="Calibri"/>
                <a:sym typeface="Calibri"/>
              </a:rPr>
              <a:t>What if all schoolyards were green schoolyards?</a:t>
            </a:r>
            <a:endParaRPr sz="3000" dirty="0">
              <a:solidFill>
                <a:srgbClr val="FFFFFF"/>
              </a:solidFill>
              <a:latin typeface="+mn-lt"/>
              <a:ea typeface="Calibri"/>
              <a:cs typeface="Calibri"/>
              <a:sym typeface="Calibri"/>
            </a:endParaRPr>
          </a:p>
        </p:txBody>
      </p:sp>
      <p:sp>
        <p:nvSpPr>
          <p:cNvPr id="2" name="TextBox 1"/>
          <p:cNvSpPr txBox="1"/>
          <p:nvPr/>
        </p:nvSpPr>
        <p:spPr>
          <a:xfrm>
            <a:off x="1178723" y="5755400"/>
            <a:ext cx="2861252" cy="307777"/>
          </a:xfrm>
          <a:prstGeom prst="rect">
            <a:avLst/>
          </a:prstGeom>
          <a:noFill/>
        </p:spPr>
        <p:txBody>
          <a:bodyPr wrap="square" rtlCol="0">
            <a:spAutoFit/>
          </a:bodyPr>
          <a:lstStyle/>
          <a:p>
            <a:r>
              <a:rPr lang="en-US" dirty="0" smtClean="0">
                <a:solidFill>
                  <a:schemeClr val="tx1"/>
                </a:solidFill>
              </a:rPr>
              <a:t>Vancouver, Canada</a:t>
            </a:r>
            <a:endParaRPr lang="en-US" dirty="0">
              <a:solidFill>
                <a:schemeClr val="tx1"/>
              </a:solidFill>
            </a:endParaRPr>
          </a:p>
        </p:txBody>
      </p:sp>
      <p:sp>
        <p:nvSpPr>
          <p:cNvPr id="3" name="TextBox 2"/>
          <p:cNvSpPr txBox="1"/>
          <p:nvPr/>
        </p:nvSpPr>
        <p:spPr>
          <a:xfrm>
            <a:off x="4359450" y="5741890"/>
            <a:ext cx="2936830" cy="307777"/>
          </a:xfrm>
          <a:prstGeom prst="rect">
            <a:avLst/>
          </a:prstGeom>
          <a:noFill/>
        </p:spPr>
        <p:txBody>
          <a:bodyPr wrap="square" rtlCol="0">
            <a:spAutoFit/>
          </a:bodyPr>
          <a:lstStyle/>
          <a:p>
            <a:r>
              <a:rPr lang="en-US" dirty="0" smtClean="0">
                <a:solidFill>
                  <a:schemeClr val="tx1"/>
                </a:solidFill>
              </a:rPr>
              <a:t>SPARK! Houston, TX</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3"/>
        <p:cNvGrpSpPr/>
        <p:nvPr/>
      </p:nvGrpSpPr>
      <p:grpSpPr>
        <a:xfrm>
          <a:off x="0" y="0"/>
          <a:ext cx="0" cy="0"/>
          <a:chOff x="0" y="0"/>
          <a:chExt cx="0" cy="0"/>
        </a:xfrm>
      </p:grpSpPr>
      <p:pic>
        <p:nvPicPr>
          <p:cNvPr id="214" name="Google Shape;214;p34"/>
          <p:cNvPicPr preferRelativeResize="0"/>
          <p:nvPr/>
        </p:nvPicPr>
        <p:blipFill rotWithShape="1">
          <a:blip r:embed="rId3">
            <a:alphaModFix/>
          </a:blip>
          <a:srcRect l="9294" t="-603" r="9245"/>
          <a:stretch/>
        </p:blipFill>
        <p:spPr>
          <a:xfrm>
            <a:off x="560149" y="1386348"/>
            <a:ext cx="4137545" cy="3881076"/>
          </a:xfrm>
          <a:prstGeom prst="rect">
            <a:avLst/>
          </a:prstGeom>
          <a:noFill/>
          <a:ln>
            <a:noFill/>
          </a:ln>
        </p:spPr>
      </p:pic>
      <p:pic>
        <p:nvPicPr>
          <p:cNvPr id="215" name="Google Shape;215;p34"/>
          <p:cNvPicPr preferRelativeResize="0"/>
          <p:nvPr/>
        </p:nvPicPr>
        <p:blipFill>
          <a:blip r:embed="rId4">
            <a:alphaModFix/>
          </a:blip>
          <a:srcRect b="1007"/>
          <a:stretch>
            <a:fillRect/>
          </a:stretch>
        </p:blipFill>
        <p:spPr>
          <a:xfrm>
            <a:off x="4886862" y="1413372"/>
            <a:ext cx="3656979" cy="3842007"/>
          </a:xfrm>
          <a:prstGeom prst="rect">
            <a:avLst/>
          </a:prstGeom>
          <a:noFill/>
          <a:ln>
            <a:noFill/>
          </a:ln>
        </p:spPr>
      </p:pic>
      <p:sp>
        <p:nvSpPr>
          <p:cNvPr id="216" name="Google Shape;216;p34"/>
          <p:cNvSpPr txBox="1"/>
          <p:nvPr/>
        </p:nvSpPr>
        <p:spPr>
          <a:xfrm>
            <a:off x="58993" y="45334"/>
            <a:ext cx="8981768" cy="983226"/>
          </a:xfrm>
          <a:prstGeom prst="rect">
            <a:avLst/>
          </a:prstGeom>
          <a:noFill/>
          <a:ln>
            <a:noFill/>
          </a:ln>
        </p:spPr>
        <p:txBody>
          <a:bodyPr spcFirstLastPara="1" wrap="square" lIns="91425" tIns="91425" rIns="91425" bIns="91425" anchor="t" anchorCtr="0">
            <a:noAutofit/>
          </a:bodyPr>
          <a:lstStyle/>
          <a:p>
            <a:r>
              <a:rPr lang="en-US" sz="3000" dirty="0" smtClean="0">
                <a:solidFill>
                  <a:srgbClr val="FFFFFF"/>
                </a:solidFill>
                <a:latin typeface="+mn-lt"/>
                <a:ea typeface="Calibri"/>
                <a:cs typeface="Calibri"/>
                <a:sym typeface="Calibri"/>
              </a:rPr>
              <a:t>How would you feel if this was your schoolyard?</a:t>
            </a:r>
            <a:endParaRPr sz="3000" dirty="0">
              <a:solidFill>
                <a:srgbClr val="FFFFFF"/>
              </a:solidFill>
              <a:latin typeface="+mn-lt"/>
              <a:ea typeface="Calibri"/>
              <a:cs typeface="Calibri"/>
              <a:sym typeface="Calibri"/>
            </a:endParaRPr>
          </a:p>
        </p:txBody>
      </p:sp>
      <p:sp>
        <p:nvSpPr>
          <p:cNvPr id="2" name="TextBox 1"/>
          <p:cNvSpPr txBox="1"/>
          <p:nvPr/>
        </p:nvSpPr>
        <p:spPr>
          <a:xfrm>
            <a:off x="419312" y="5272194"/>
            <a:ext cx="3174777" cy="307777"/>
          </a:xfrm>
          <a:prstGeom prst="rect">
            <a:avLst/>
          </a:prstGeom>
          <a:noFill/>
        </p:spPr>
        <p:txBody>
          <a:bodyPr wrap="square" rtlCol="0">
            <a:spAutoFit/>
          </a:bodyPr>
          <a:lstStyle/>
          <a:p>
            <a:r>
              <a:rPr lang="en-US" dirty="0" err="1" smtClean="0"/>
              <a:t>Grun</a:t>
            </a:r>
            <a:r>
              <a:rPr lang="en-US" dirty="0" smtClean="0"/>
              <a:t> </a:t>
            </a:r>
            <a:r>
              <a:rPr lang="en-US" dirty="0" err="1" smtClean="0"/>
              <a:t>Macht</a:t>
            </a:r>
            <a:r>
              <a:rPr lang="en-US" dirty="0" smtClean="0"/>
              <a:t> </a:t>
            </a:r>
            <a:r>
              <a:rPr lang="en-US" dirty="0" err="1" smtClean="0"/>
              <a:t>Schule</a:t>
            </a:r>
            <a:r>
              <a:rPr lang="en-US" dirty="0" smtClean="0"/>
              <a:t>, Berlin, Germany</a:t>
            </a:r>
            <a:endParaRPr lang="en-US" dirty="0"/>
          </a:p>
        </p:txBody>
      </p:sp>
      <p:sp>
        <p:nvSpPr>
          <p:cNvPr id="3" name="TextBox 2"/>
          <p:cNvSpPr txBox="1"/>
          <p:nvPr/>
        </p:nvSpPr>
        <p:spPr>
          <a:xfrm>
            <a:off x="4866309" y="5263962"/>
            <a:ext cx="2632652" cy="307777"/>
          </a:xfrm>
          <a:prstGeom prst="rect">
            <a:avLst/>
          </a:prstGeom>
          <a:noFill/>
        </p:spPr>
        <p:txBody>
          <a:bodyPr wrap="square" rtlCol="0">
            <a:spAutoFit/>
          </a:bodyPr>
          <a:lstStyle/>
          <a:p>
            <a:r>
              <a:rPr lang="en-US" dirty="0" err="1" smtClean="0">
                <a:solidFill>
                  <a:schemeClr val="tx1"/>
                </a:solidFill>
              </a:rPr>
              <a:t>Openlands</a:t>
            </a:r>
            <a:r>
              <a:rPr lang="en-US" dirty="0" smtClean="0">
                <a:solidFill>
                  <a:schemeClr val="tx1"/>
                </a:solidFill>
              </a:rPr>
              <a:t>, Chicago</a:t>
            </a:r>
            <a:endParaRPr lang="en-US"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3"/>
        <p:cNvGrpSpPr/>
        <p:nvPr/>
      </p:nvGrpSpPr>
      <p:grpSpPr>
        <a:xfrm>
          <a:off x="0" y="0"/>
          <a:ext cx="0" cy="0"/>
          <a:chOff x="0" y="0"/>
          <a:chExt cx="0" cy="0"/>
        </a:xfrm>
      </p:grpSpPr>
      <p:sp>
        <p:nvSpPr>
          <p:cNvPr id="216" name="Google Shape;216;p34"/>
          <p:cNvSpPr txBox="1"/>
          <p:nvPr/>
        </p:nvSpPr>
        <p:spPr>
          <a:xfrm>
            <a:off x="99529" y="45334"/>
            <a:ext cx="8981768" cy="983226"/>
          </a:xfrm>
          <a:prstGeom prst="rect">
            <a:avLst/>
          </a:prstGeom>
          <a:noFill/>
          <a:ln>
            <a:noFill/>
          </a:ln>
        </p:spPr>
        <p:txBody>
          <a:bodyPr spcFirstLastPara="1" wrap="square" lIns="91425" tIns="91425" rIns="91425" bIns="91425" anchor="t" anchorCtr="0">
            <a:noAutofit/>
          </a:bodyPr>
          <a:lstStyle/>
          <a:p>
            <a:r>
              <a:rPr lang="en-US" sz="3000" dirty="0" smtClean="0">
                <a:solidFill>
                  <a:srgbClr val="FFFFFF"/>
                </a:solidFill>
                <a:latin typeface="+mn-lt"/>
                <a:ea typeface="Calibri"/>
                <a:cs typeface="Calibri"/>
                <a:sym typeface="Calibri"/>
              </a:rPr>
              <a:t>N</a:t>
            </a:r>
            <a:r>
              <a:rPr lang="en-US" sz="3000" dirty="0" smtClean="0">
                <a:solidFill>
                  <a:srgbClr val="FFFFFF"/>
                </a:solidFill>
                <a:latin typeface="+mn-lt"/>
                <a:ea typeface="Calibri"/>
                <a:cs typeface="Calibri"/>
                <a:sym typeface="Calibri"/>
              </a:rPr>
              <a:t>ature can improve health &amp; wellbeing</a:t>
            </a:r>
            <a:endParaRPr sz="3000" dirty="0">
              <a:solidFill>
                <a:srgbClr val="FFFFFF"/>
              </a:solidFill>
              <a:latin typeface="+mn-lt"/>
              <a:ea typeface="Calibri"/>
              <a:cs typeface="Calibri"/>
              <a:sym typeface="Calibri"/>
            </a:endParaRPr>
          </a:p>
        </p:txBody>
      </p:sp>
      <p:sp>
        <p:nvSpPr>
          <p:cNvPr id="8" name="TextBox 7"/>
          <p:cNvSpPr txBox="1"/>
          <p:nvPr/>
        </p:nvSpPr>
        <p:spPr>
          <a:xfrm>
            <a:off x="6161305" y="1148346"/>
            <a:ext cx="2661793" cy="4524315"/>
          </a:xfrm>
          <a:prstGeom prst="rect">
            <a:avLst/>
          </a:prstGeom>
          <a:noFill/>
        </p:spPr>
        <p:txBody>
          <a:bodyPr wrap="square" rtlCol="0">
            <a:spAutoFit/>
          </a:bodyPr>
          <a:lstStyle/>
          <a:p>
            <a:r>
              <a:rPr lang="en-US" sz="2400" dirty="0" smtClean="0"/>
              <a:t>Spending time in nature provides children with a wide range of health benefits.</a:t>
            </a:r>
          </a:p>
          <a:p>
            <a:endParaRPr lang="en-US" i="1" dirty="0" smtClean="0"/>
          </a:p>
          <a:p>
            <a:endParaRPr lang="en-US" i="1" dirty="0" smtClean="0"/>
          </a:p>
          <a:p>
            <a:endParaRPr lang="en-US" i="1" dirty="0" smtClean="0"/>
          </a:p>
          <a:p>
            <a:endParaRPr lang="en-US" i="1" dirty="0" smtClean="0"/>
          </a:p>
          <a:p>
            <a:endParaRPr lang="en-US" i="1" dirty="0" smtClean="0"/>
          </a:p>
          <a:p>
            <a:endParaRPr lang="en-US" i="1" dirty="0" smtClean="0"/>
          </a:p>
          <a:p>
            <a:endParaRPr lang="en-US" i="1" dirty="0" smtClean="0"/>
          </a:p>
          <a:p>
            <a:endParaRPr lang="en-US" i="1" dirty="0" smtClean="0"/>
          </a:p>
          <a:p>
            <a:endParaRPr lang="en-US" i="1" dirty="0" smtClean="0"/>
          </a:p>
          <a:p>
            <a:endParaRPr lang="en-US" i="1" dirty="0" smtClean="0"/>
          </a:p>
          <a:p>
            <a:r>
              <a:rPr lang="en-US" i="1" dirty="0" err="1" smtClean="0"/>
              <a:t>Infographic</a:t>
            </a:r>
            <a:r>
              <a:rPr lang="en-US" i="1" dirty="0" smtClean="0"/>
              <a:t> available at </a:t>
            </a:r>
            <a:r>
              <a:rPr lang="en-US" i="1" dirty="0" err="1" smtClean="0"/>
              <a:t>www.childrenandnature.org</a:t>
            </a:r>
            <a:endParaRPr lang="en-US" i="1" dirty="0"/>
          </a:p>
        </p:txBody>
      </p:sp>
      <p:pic>
        <p:nvPicPr>
          <p:cNvPr id="11" name="Picture 10"/>
          <p:cNvPicPr>
            <a:picLocks noChangeAspect="1"/>
          </p:cNvPicPr>
          <p:nvPr/>
        </p:nvPicPr>
        <p:blipFill>
          <a:blip r:embed="rId3"/>
          <a:stretch>
            <a:fillRect/>
          </a:stretch>
        </p:blipFill>
        <p:spPr>
          <a:xfrm>
            <a:off x="309199" y="1136428"/>
            <a:ext cx="5699760" cy="449834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3"/>
        <p:cNvGrpSpPr/>
        <p:nvPr/>
      </p:nvGrpSpPr>
      <p:grpSpPr>
        <a:xfrm>
          <a:off x="0" y="0"/>
          <a:ext cx="0" cy="0"/>
          <a:chOff x="0" y="0"/>
          <a:chExt cx="0" cy="0"/>
        </a:xfrm>
      </p:grpSpPr>
      <p:sp>
        <p:nvSpPr>
          <p:cNvPr id="216" name="Google Shape;216;p34"/>
          <p:cNvSpPr txBox="1"/>
          <p:nvPr/>
        </p:nvSpPr>
        <p:spPr>
          <a:xfrm>
            <a:off x="99529" y="45334"/>
            <a:ext cx="8981768" cy="983226"/>
          </a:xfrm>
          <a:prstGeom prst="rect">
            <a:avLst/>
          </a:prstGeom>
          <a:noFill/>
          <a:ln>
            <a:noFill/>
          </a:ln>
        </p:spPr>
        <p:txBody>
          <a:bodyPr spcFirstLastPara="1" wrap="square" lIns="91425" tIns="91425" rIns="91425" bIns="91425" anchor="t" anchorCtr="0">
            <a:noAutofit/>
          </a:bodyPr>
          <a:lstStyle/>
          <a:p>
            <a:r>
              <a:rPr lang="en-US" sz="3000" dirty="0" smtClean="0">
                <a:solidFill>
                  <a:srgbClr val="FFFFFF"/>
                </a:solidFill>
                <a:latin typeface="+mn-lt"/>
                <a:ea typeface="Calibri"/>
                <a:cs typeface="Calibri"/>
                <a:sym typeface="Calibri"/>
              </a:rPr>
              <a:t>N</a:t>
            </a:r>
            <a:r>
              <a:rPr lang="en-US" sz="3000" dirty="0" smtClean="0">
                <a:solidFill>
                  <a:srgbClr val="FFFFFF"/>
                </a:solidFill>
                <a:latin typeface="+mn-lt"/>
                <a:ea typeface="Calibri"/>
                <a:cs typeface="Calibri"/>
                <a:sym typeface="Calibri"/>
              </a:rPr>
              <a:t>ature can improve academic outcomes</a:t>
            </a:r>
            <a:endParaRPr sz="3000" dirty="0">
              <a:solidFill>
                <a:srgbClr val="FFFFFF"/>
              </a:solidFill>
              <a:latin typeface="+mn-lt"/>
              <a:ea typeface="Calibri"/>
              <a:cs typeface="Calibri"/>
              <a:sym typeface="Calibri"/>
            </a:endParaRPr>
          </a:p>
        </p:txBody>
      </p:sp>
      <p:sp>
        <p:nvSpPr>
          <p:cNvPr id="8" name="TextBox 7"/>
          <p:cNvSpPr txBox="1"/>
          <p:nvPr/>
        </p:nvSpPr>
        <p:spPr>
          <a:xfrm>
            <a:off x="6161305" y="1148346"/>
            <a:ext cx="2982695" cy="4370427"/>
          </a:xfrm>
          <a:prstGeom prst="rect">
            <a:avLst/>
          </a:prstGeom>
          <a:noFill/>
        </p:spPr>
        <p:txBody>
          <a:bodyPr wrap="square" rtlCol="0">
            <a:spAutoFit/>
          </a:bodyPr>
          <a:lstStyle/>
          <a:p>
            <a:r>
              <a:rPr lang="en-US" sz="2200" dirty="0" smtClean="0"/>
              <a:t>Spending time in nature improves educational </a:t>
            </a:r>
          </a:p>
          <a:p>
            <a:r>
              <a:rPr lang="en-US" sz="2200" dirty="0" smtClean="0"/>
              <a:t>outcomes by enhancing academic performance, focus, behavior and love of</a:t>
            </a:r>
          </a:p>
          <a:p>
            <a:r>
              <a:rPr lang="en-US" sz="2200" dirty="0" smtClean="0"/>
              <a:t>learning.</a:t>
            </a:r>
            <a:endParaRPr lang="en-US" sz="2200" i="1" dirty="0" smtClean="0"/>
          </a:p>
          <a:p>
            <a:endParaRPr lang="en-US" sz="2200" i="1" dirty="0" smtClean="0"/>
          </a:p>
          <a:p>
            <a:endParaRPr lang="en-US" sz="2200" i="1" dirty="0" smtClean="0"/>
          </a:p>
          <a:p>
            <a:endParaRPr lang="en-US" sz="2200" i="1" dirty="0" smtClean="0"/>
          </a:p>
          <a:p>
            <a:r>
              <a:rPr lang="en-US" sz="1800" i="1" dirty="0" err="1" smtClean="0"/>
              <a:t>Infographic</a:t>
            </a:r>
            <a:r>
              <a:rPr lang="en-US" sz="1800" i="1" dirty="0" smtClean="0"/>
              <a:t> available at</a:t>
            </a:r>
          </a:p>
          <a:p>
            <a:r>
              <a:rPr lang="en-US" sz="1800" i="1" dirty="0" err="1" smtClean="0"/>
              <a:t>childrenandnature.org</a:t>
            </a:r>
            <a:endParaRPr lang="en-US" sz="1800" i="1" dirty="0"/>
          </a:p>
        </p:txBody>
      </p:sp>
      <p:pic>
        <p:nvPicPr>
          <p:cNvPr id="10" name="Picture 9"/>
          <p:cNvPicPr>
            <a:picLocks noChangeAspect="1"/>
          </p:cNvPicPr>
          <p:nvPr/>
        </p:nvPicPr>
        <p:blipFill>
          <a:blip r:embed="rId3"/>
          <a:stretch>
            <a:fillRect/>
          </a:stretch>
        </p:blipFill>
        <p:spPr>
          <a:xfrm>
            <a:off x="308404" y="1203041"/>
            <a:ext cx="5685790" cy="436562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1"/>
        <p:cNvGrpSpPr/>
        <p:nvPr/>
      </p:nvGrpSpPr>
      <p:grpSpPr>
        <a:xfrm>
          <a:off x="0" y="0"/>
          <a:ext cx="0" cy="0"/>
          <a:chOff x="0" y="0"/>
          <a:chExt cx="0" cy="0"/>
        </a:xfrm>
      </p:grpSpPr>
      <p:sp>
        <p:nvSpPr>
          <p:cNvPr id="232" name="Google Shape;232;p37"/>
          <p:cNvSpPr txBox="1">
            <a:spLocks noGrp="1"/>
          </p:cNvSpPr>
          <p:nvPr>
            <p:ph type="title" idx="4294967295"/>
          </p:nvPr>
        </p:nvSpPr>
        <p:spPr>
          <a:xfrm>
            <a:off x="27024" y="-188912"/>
            <a:ext cx="8001000" cy="1081087"/>
          </a:xfrm>
          <a:prstGeom prst="rect">
            <a:avLst/>
          </a:prstGeom>
          <a:noFill/>
          <a:ln>
            <a:noFill/>
          </a:ln>
        </p:spPr>
        <p:txBody>
          <a:bodyPr spcFirstLastPara="1" wrap="square" lIns="91425" tIns="45700" rIns="91425" bIns="45700" anchor="ctr" anchorCtr="0">
            <a:noAutofit/>
          </a:bodyPr>
          <a:lstStyle/>
          <a:p>
            <a:pPr algn="l">
              <a:buClr>
                <a:schemeClr val="lt1"/>
              </a:buClr>
              <a:buSzPts val="4400"/>
            </a:pPr>
            <a:r>
              <a:rPr lang="en-US" sz="3200" dirty="0">
                <a:solidFill>
                  <a:schemeClr val="lt1"/>
                </a:solidFill>
                <a:latin typeface="+mn-lt"/>
              </a:rPr>
              <a:t>Benefits of Green Schoolyards</a:t>
            </a:r>
            <a:endParaRPr sz="3200" dirty="0">
              <a:latin typeface="+mn-lt"/>
            </a:endParaRPr>
          </a:p>
        </p:txBody>
      </p:sp>
      <p:pic>
        <p:nvPicPr>
          <p:cNvPr id="5" name="Picture 4" descr="benefits wheel updated-01.png"/>
          <p:cNvPicPr>
            <a:picLocks noChangeAspect="1"/>
          </p:cNvPicPr>
          <p:nvPr/>
        </p:nvPicPr>
        <p:blipFill>
          <a:blip r:embed="rId3"/>
          <a:srcRect t="4997" b="3095"/>
          <a:stretch>
            <a:fillRect/>
          </a:stretch>
        </p:blipFill>
        <p:spPr>
          <a:xfrm>
            <a:off x="1737528" y="770070"/>
            <a:ext cx="5751576" cy="528615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pace to Grow">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2628</TotalTime>
  <Words>1807</Words>
  <Application>Microsoft Macintosh PowerPoint</Application>
  <PresentationFormat>On-screen Show (4:3)</PresentationFormat>
  <Paragraphs>172</Paragraphs>
  <Slides>21</Slides>
  <Notes>21</Notes>
  <HiddenSlides>0</HiddenSlides>
  <MMClips>0</MMClips>
  <ScaleCrop>false</ScaleCrop>
  <HeadingPairs>
    <vt:vector size="4" baseType="variant">
      <vt:variant>
        <vt:lpstr>Design Template</vt:lpstr>
      </vt:variant>
      <vt:variant>
        <vt:i4>7</vt:i4>
      </vt:variant>
      <vt:variant>
        <vt:lpstr>Slide Titles</vt:lpstr>
      </vt:variant>
      <vt:variant>
        <vt:i4>21</vt:i4>
      </vt:variant>
    </vt:vector>
  </HeadingPairs>
  <TitlesOfParts>
    <vt:vector size="28" baseType="lpstr">
      <vt:lpstr>1_Office Theme</vt:lpstr>
      <vt:lpstr>3_Office Theme</vt:lpstr>
      <vt:lpstr>2_Office Theme</vt:lpstr>
      <vt:lpstr>4_Office Theme</vt:lpstr>
      <vt:lpstr>5_Office Theme</vt:lpstr>
      <vt:lpstr>Office Theme</vt:lpstr>
      <vt:lpstr>Space to Grow</vt:lpstr>
      <vt:lpstr>Slide 1</vt:lpstr>
      <vt:lpstr>Slide 2</vt:lpstr>
      <vt:lpstr>Slide 3</vt:lpstr>
      <vt:lpstr>Slide 4</vt:lpstr>
      <vt:lpstr>Slide 5</vt:lpstr>
      <vt:lpstr>Slide 6</vt:lpstr>
      <vt:lpstr>Slide 7</vt:lpstr>
      <vt:lpstr>Slide 8</vt:lpstr>
      <vt:lpstr>Benefits of Green Schoolyards</vt:lpstr>
      <vt:lpstr>Slide 10</vt:lpstr>
      <vt:lpstr>Slide 11</vt:lpstr>
      <vt:lpstr>Slide 12</vt:lpstr>
      <vt:lpstr>Slide 13</vt:lpstr>
      <vt:lpstr>The #NYCPlaygroundsProgram</vt:lpstr>
      <vt:lpstr>Space to Grow transforms Chicago schoolyards into vibrant spaces to play, learn and be outside.</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Zaplatosch</dc:creator>
  <cp:lastModifiedBy>Laura Mylan</cp:lastModifiedBy>
  <cp:revision>50</cp:revision>
  <dcterms:created xsi:type="dcterms:W3CDTF">2019-02-05T16:34:20Z</dcterms:created>
  <dcterms:modified xsi:type="dcterms:W3CDTF">2019-02-05T18:11:52Z</dcterms:modified>
</cp:coreProperties>
</file>